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78" r:id="rId2"/>
    <p:sldId id="289" r:id="rId3"/>
    <p:sldId id="257" r:id="rId4"/>
    <p:sldId id="259" r:id="rId5"/>
    <p:sldId id="260" r:id="rId6"/>
    <p:sldId id="261" r:id="rId7"/>
    <p:sldId id="262" r:id="rId8"/>
    <p:sldId id="291" r:id="rId9"/>
    <p:sldId id="292" r:id="rId10"/>
    <p:sldId id="293" r:id="rId11"/>
    <p:sldId id="294" r:id="rId12"/>
    <p:sldId id="295" r:id="rId13"/>
    <p:sldId id="296" r:id="rId14"/>
    <p:sldId id="297" r:id="rId15"/>
    <p:sldId id="265" r:id="rId16"/>
    <p:sldId id="264" r:id="rId17"/>
    <p:sldId id="290" r:id="rId18"/>
    <p:sldId id="266" r:id="rId19"/>
    <p:sldId id="267" r:id="rId20"/>
    <p:sldId id="283" r:id="rId21"/>
    <p:sldId id="279" r:id="rId22"/>
    <p:sldId id="284" r:id="rId23"/>
    <p:sldId id="269" r:id="rId24"/>
    <p:sldId id="285" r:id="rId25"/>
    <p:sldId id="280" r:id="rId26"/>
    <p:sldId id="286" r:id="rId27"/>
    <p:sldId id="270" r:id="rId28"/>
    <p:sldId id="274" r:id="rId29"/>
    <p:sldId id="299" r:id="rId30"/>
    <p:sldId id="298" r:id="rId31"/>
    <p:sldId id="275" r:id="rId32"/>
    <p:sldId id="276" r:id="rId33"/>
    <p:sldId id="277"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657" autoAdjust="0"/>
  </p:normalViewPr>
  <p:slideViewPr>
    <p:cSldViewPr>
      <p:cViewPr varScale="1">
        <p:scale>
          <a:sx n="91" d="100"/>
          <a:sy n="91" d="100"/>
        </p:scale>
        <p:origin x="1138"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F0766E2-82E8-4959-BA53-1356A9EF43A2}" type="datetimeFigureOut">
              <a:rPr lang="en-US" smtClean="0"/>
              <a:pPr/>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0B61C-9141-4695-A19F-79EDCB4E8B2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0766E2-82E8-4959-BA53-1356A9EF43A2}" type="datetimeFigureOut">
              <a:rPr lang="en-US" smtClean="0"/>
              <a:pPr/>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0B61C-9141-4695-A19F-79EDCB4E8B2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0766E2-82E8-4959-BA53-1356A9EF43A2}" type="datetimeFigureOut">
              <a:rPr lang="en-US" smtClean="0"/>
              <a:pPr/>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0B61C-9141-4695-A19F-79EDCB4E8B2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0766E2-82E8-4959-BA53-1356A9EF43A2}" type="datetimeFigureOut">
              <a:rPr lang="en-US" smtClean="0"/>
              <a:pPr/>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0B61C-9141-4695-A19F-79EDCB4E8B2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0766E2-82E8-4959-BA53-1356A9EF43A2}" type="datetimeFigureOut">
              <a:rPr lang="en-US" smtClean="0"/>
              <a:pPr/>
              <a:t>6/28/2022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40B61C-9141-4695-A19F-79EDCB4E8B2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0766E2-82E8-4959-BA53-1356A9EF43A2}" type="datetimeFigureOut">
              <a:rPr lang="en-US" smtClean="0"/>
              <a:pPr/>
              <a:t>6/28/2022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0B61C-9141-4695-A19F-79EDCB4E8B2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0766E2-82E8-4959-BA53-1356A9EF43A2}" type="datetimeFigureOut">
              <a:rPr lang="en-US" smtClean="0"/>
              <a:pPr/>
              <a:t>6/28/2022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40B61C-9141-4695-A19F-79EDCB4E8B2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0766E2-82E8-4959-BA53-1356A9EF43A2}" type="datetimeFigureOut">
              <a:rPr lang="en-US" smtClean="0"/>
              <a:pPr/>
              <a:t>6/28/2022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40B61C-9141-4695-A19F-79EDCB4E8B2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0766E2-82E8-4959-BA53-1356A9EF43A2}" type="datetimeFigureOut">
              <a:rPr lang="en-US" smtClean="0"/>
              <a:pPr/>
              <a:t>6/28/2022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40B61C-9141-4695-A19F-79EDCB4E8B2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0766E2-82E8-4959-BA53-1356A9EF43A2}" type="datetimeFigureOut">
              <a:rPr lang="en-US" smtClean="0"/>
              <a:pPr/>
              <a:t>6/28/2022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0B61C-9141-4695-A19F-79EDCB4E8B2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0766E2-82E8-4959-BA53-1356A9EF43A2}" type="datetimeFigureOut">
              <a:rPr lang="en-US" smtClean="0"/>
              <a:pPr/>
              <a:t>6/28/2022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0B61C-9141-4695-A19F-79EDCB4E8B2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0766E2-82E8-4959-BA53-1356A9EF43A2}" type="datetimeFigureOut">
              <a:rPr lang="en-US" smtClean="0"/>
              <a:pPr/>
              <a:t>6/28/2022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40B61C-9141-4695-A19F-79EDCB4E8B2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1173162"/>
          </a:xfrm>
        </p:spPr>
        <p:txBody>
          <a:bodyPr>
            <a:normAutofit fontScale="90000"/>
          </a:bodyPr>
          <a:lstStyle/>
          <a:p>
            <a:pPr algn="ctr"/>
            <a:r>
              <a:rPr lang="en-US" sz="2700" b="1" dirty="0" smtClean="0">
                <a:solidFill>
                  <a:srgbClr val="FF0000"/>
                </a:solidFill>
                <a:latin typeface="Times New Roman" pitchFamily="18" charset="0"/>
                <a:cs typeface="Times New Roman" pitchFamily="18" charset="0"/>
              </a:rPr>
              <a:t>FABRICATION OF THREE DEGREES OF FREEDOM ROBOTIC ARM</a:t>
            </a:r>
            <a:r>
              <a:rPr lang="en-US" sz="4400" dirty="0">
                <a:solidFill>
                  <a:srgbClr val="FF0000"/>
                </a:solidFill>
                <a:latin typeface="Times New Roman" pitchFamily="18" charset="0"/>
                <a:cs typeface="Times New Roman" pitchFamily="18" charset="0"/>
              </a:rPr>
              <a:t/>
            </a:r>
            <a:br>
              <a:rPr lang="en-US" sz="4400" dirty="0">
                <a:solidFill>
                  <a:srgbClr val="FF0000"/>
                </a:solidFill>
                <a:latin typeface="Times New Roman" pitchFamily="18" charset="0"/>
                <a:cs typeface="Times New Roman" pitchFamily="18" charset="0"/>
              </a:rPr>
            </a:br>
            <a:endParaRPr lang="en-US" dirty="0"/>
          </a:p>
        </p:txBody>
      </p:sp>
      <p:sp>
        <p:nvSpPr>
          <p:cNvPr id="2" name="Content Placeholder 1"/>
          <p:cNvSpPr>
            <a:spLocks noGrp="1"/>
          </p:cNvSpPr>
          <p:nvPr>
            <p:ph idx="1"/>
          </p:nvPr>
        </p:nvSpPr>
        <p:spPr>
          <a:xfrm>
            <a:off x="0" y="1066800"/>
            <a:ext cx="8915400" cy="5334000"/>
          </a:xfrm>
        </p:spPr>
        <p:txBody>
          <a:bodyPr>
            <a:normAutofit fontScale="85000" lnSpcReduction="20000"/>
          </a:bodyPr>
          <a:lstStyle/>
          <a:p>
            <a:pPr algn="ctr">
              <a:buNone/>
            </a:pPr>
            <a:r>
              <a:rPr lang="en-US" sz="1900" dirty="0">
                <a:latin typeface="Times New Roman" pitchFamily="18" charset="0"/>
                <a:cs typeface="Times New Roman" pitchFamily="18" charset="0"/>
              </a:rPr>
              <a:t>A Project</a:t>
            </a:r>
          </a:p>
          <a:p>
            <a:pPr algn="ctr">
              <a:buNone/>
            </a:pPr>
            <a:r>
              <a:rPr lang="en-US" sz="1900" dirty="0">
                <a:latin typeface="Times New Roman" pitchFamily="18" charset="0"/>
                <a:cs typeface="Times New Roman" pitchFamily="18" charset="0"/>
              </a:rPr>
              <a:t>   Submitted in the partial fulfillment of the requirement for the award of the degree of</a:t>
            </a:r>
          </a:p>
          <a:p>
            <a:pPr algn="ctr">
              <a:buNone/>
            </a:pPr>
            <a:r>
              <a:rPr lang="en-US" sz="1900" dirty="0">
                <a:solidFill>
                  <a:srgbClr val="FF0000"/>
                </a:solidFill>
                <a:latin typeface="Times New Roman" pitchFamily="18" charset="0"/>
                <a:cs typeface="Times New Roman" pitchFamily="18" charset="0"/>
              </a:rPr>
              <a:t>Bachelor of Technology</a:t>
            </a:r>
          </a:p>
          <a:p>
            <a:pPr algn="ctr">
              <a:buNone/>
            </a:pPr>
            <a:r>
              <a:rPr lang="en-US" sz="1900" dirty="0">
                <a:latin typeface="Times New Roman" pitchFamily="18" charset="0"/>
                <a:cs typeface="Times New Roman" pitchFamily="18" charset="0"/>
              </a:rPr>
              <a:t>in</a:t>
            </a:r>
          </a:p>
          <a:p>
            <a:pPr algn="ctr">
              <a:buNone/>
            </a:pPr>
            <a:r>
              <a:rPr lang="en-US" sz="1900" dirty="0">
                <a:solidFill>
                  <a:srgbClr val="FF0000"/>
                </a:solidFill>
                <a:latin typeface="Times New Roman" pitchFamily="18" charset="0"/>
                <a:cs typeface="Times New Roman" pitchFamily="18" charset="0"/>
              </a:rPr>
              <a:t>Mechanical Engineering</a:t>
            </a:r>
          </a:p>
          <a:p>
            <a:pPr algn="ctr">
              <a:buNone/>
            </a:pPr>
            <a:r>
              <a:rPr lang="en-US" sz="1900" dirty="0">
                <a:latin typeface="Times New Roman" pitchFamily="18" charset="0"/>
                <a:cs typeface="Times New Roman" pitchFamily="18" charset="0"/>
              </a:rPr>
              <a:t>By</a:t>
            </a:r>
          </a:p>
          <a:p>
            <a:pPr algn="ctr">
              <a:buNone/>
            </a:pPr>
            <a:r>
              <a:rPr lang="en-US" sz="1900" dirty="0" smtClean="0">
                <a:latin typeface="Times New Roman" pitchFamily="18" charset="0"/>
                <a:cs typeface="Times New Roman" pitchFamily="18" charset="0"/>
              </a:rPr>
              <a:t>I.RAJESH  </a:t>
            </a:r>
            <a:r>
              <a:rPr lang="en-US" sz="1900" dirty="0">
                <a:latin typeface="Times New Roman" pitchFamily="18" charset="0"/>
                <a:cs typeface="Times New Roman" pitchFamily="18" charset="0"/>
              </a:rPr>
              <a:t>	                      </a:t>
            </a:r>
            <a:r>
              <a:rPr lang="en-US" sz="1900" dirty="0" smtClean="0">
                <a:latin typeface="Times New Roman" pitchFamily="18" charset="0"/>
                <a:cs typeface="Times New Roman" pitchFamily="18" charset="0"/>
              </a:rPr>
              <a:t>186N1A0323</a:t>
            </a:r>
          </a:p>
          <a:p>
            <a:pPr algn="ctr">
              <a:buNone/>
            </a:pPr>
            <a:r>
              <a:rPr lang="en-US" sz="1900" dirty="0" smtClean="0">
                <a:latin typeface="Times New Roman" pitchFamily="18" charset="0"/>
                <a:cs typeface="Times New Roman" pitchFamily="18" charset="0"/>
              </a:rPr>
              <a:t>G.HARI TEJA                                  186N5A0316</a:t>
            </a:r>
          </a:p>
          <a:p>
            <a:pPr algn="ctr">
              <a:buNone/>
            </a:pPr>
            <a:r>
              <a:rPr lang="en-US" sz="1900" dirty="0" smtClean="0">
                <a:latin typeface="Times New Roman" pitchFamily="18" charset="0"/>
                <a:cs typeface="Times New Roman" pitchFamily="18" charset="0"/>
              </a:rPr>
              <a:t>A.S.NETHI KONDA                        186N1A0302</a:t>
            </a:r>
            <a:endParaRPr lang="en-US" sz="1900" dirty="0">
              <a:latin typeface="Times New Roman" pitchFamily="18" charset="0"/>
              <a:cs typeface="Times New Roman" pitchFamily="18" charset="0"/>
            </a:endParaRPr>
          </a:p>
          <a:p>
            <a:pPr algn="ctr">
              <a:buNone/>
            </a:pPr>
            <a:r>
              <a:rPr lang="en-US" sz="1900" dirty="0" smtClean="0">
                <a:latin typeface="Times New Roman" pitchFamily="18" charset="0"/>
                <a:cs typeface="Times New Roman" pitchFamily="18" charset="0"/>
              </a:rPr>
              <a:t>B.RAKESH</a:t>
            </a:r>
            <a:r>
              <a:rPr lang="en-US" sz="1900" dirty="0">
                <a:latin typeface="Times New Roman" pitchFamily="18" charset="0"/>
                <a:cs typeface="Times New Roman" pitchFamily="18" charset="0"/>
              </a:rPr>
              <a:t>	                      </a:t>
            </a:r>
            <a:r>
              <a:rPr lang="en-US" sz="1900" dirty="0" smtClean="0">
                <a:latin typeface="Times New Roman" pitchFamily="18" charset="0"/>
                <a:cs typeface="Times New Roman" pitchFamily="18" charset="0"/>
              </a:rPr>
              <a:t>186N1A0306</a:t>
            </a:r>
            <a:endParaRPr lang="en-US" sz="1900" dirty="0">
              <a:latin typeface="Times New Roman" pitchFamily="18" charset="0"/>
              <a:cs typeface="Times New Roman" pitchFamily="18" charset="0"/>
            </a:endParaRPr>
          </a:p>
          <a:p>
            <a:pPr algn="ctr">
              <a:buNone/>
            </a:pPr>
            <a:r>
              <a:rPr lang="en-US" sz="1900" dirty="0" smtClean="0">
                <a:latin typeface="Times New Roman" pitchFamily="18" charset="0"/>
                <a:cs typeface="Times New Roman" pitchFamily="18" charset="0"/>
              </a:rPr>
              <a:t>N.VASU	                                        186N5A0337 </a:t>
            </a:r>
            <a:endParaRPr lang="en-US" sz="1900" dirty="0">
              <a:latin typeface="Times New Roman" pitchFamily="18" charset="0"/>
              <a:cs typeface="Times New Roman" pitchFamily="18" charset="0"/>
            </a:endParaRPr>
          </a:p>
          <a:p>
            <a:pPr algn="ctr">
              <a:spcBef>
                <a:spcPts val="0"/>
              </a:spcBef>
              <a:buNone/>
            </a:pPr>
            <a:endParaRPr lang="en-US" sz="1900" dirty="0">
              <a:solidFill>
                <a:srgbClr val="FF0000"/>
              </a:solidFill>
              <a:latin typeface="Times New Roman" pitchFamily="18" charset="0"/>
              <a:cs typeface="Times New Roman" pitchFamily="18" charset="0"/>
            </a:endParaRPr>
          </a:p>
          <a:p>
            <a:pPr algn="ctr">
              <a:spcBef>
                <a:spcPts val="0"/>
              </a:spcBef>
              <a:buNone/>
            </a:pPr>
            <a:r>
              <a:rPr lang="en-US" sz="1900" dirty="0">
                <a:solidFill>
                  <a:srgbClr val="FF0000"/>
                </a:solidFill>
                <a:latin typeface="Times New Roman" pitchFamily="18" charset="0"/>
                <a:cs typeface="Times New Roman" pitchFamily="18" charset="0"/>
              </a:rPr>
              <a:t>Under the Guidance of </a:t>
            </a:r>
          </a:p>
          <a:p>
            <a:pPr algn="ctr">
              <a:spcBef>
                <a:spcPts val="0"/>
              </a:spcBef>
              <a:buNone/>
            </a:pPr>
            <a:r>
              <a:rPr lang="en-US" sz="1900" dirty="0" smtClean="0">
                <a:latin typeface="Times New Roman" pitchFamily="18" charset="0"/>
                <a:cs typeface="Times New Roman" pitchFamily="18" charset="0"/>
              </a:rPr>
              <a:t>Mr. D.PAVAN KUMAR</a:t>
            </a:r>
            <a:endParaRPr lang="en-US" sz="1900" dirty="0">
              <a:latin typeface="Times New Roman" pitchFamily="18" charset="0"/>
              <a:cs typeface="Times New Roman" pitchFamily="18" charset="0"/>
            </a:endParaRPr>
          </a:p>
          <a:p>
            <a:pPr algn="ctr">
              <a:buNone/>
            </a:pPr>
            <a:r>
              <a:rPr lang="en-US" sz="1900" dirty="0">
                <a:latin typeface="Times New Roman" pitchFamily="18" charset="0"/>
                <a:cs typeface="Times New Roman" pitchFamily="18" charset="0"/>
              </a:rPr>
              <a:t>Assistant Professor</a:t>
            </a:r>
          </a:p>
          <a:p>
            <a:pPr algn="ctr">
              <a:buNone/>
            </a:pPr>
            <a:endParaRPr lang="en-US" sz="1600" dirty="0">
              <a:latin typeface="Times New Roman" pitchFamily="18" charset="0"/>
              <a:cs typeface="Times New Roman" pitchFamily="18" charset="0"/>
            </a:endParaRPr>
          </a:p>
          <a:p>
            <a:pPr algn="ctr">
              <a:buNone/>
            </a:pPr>
            <a:endParaRPr lang="en-US" sz="1600" dirty="0">
              <a:latin typeface="Times New Roman" pitchFamily="18" charset="0"/>
              <a:cs typeface="Times New Roman" pitchFamily="18" charset="0"/>
            </a:endParaRPr>
          </a:p>
          <a:p>
            <a:pPr algn="ctr">
              <a:buNone/>
            </a:pPr>
            <a:endParaRPr lang="en-US" sz="1600" dirty="0">
              <a:latin typeface="Times New Roman" pitchFamily="18" charset="0"/>
              <a:cs typeface="Times New Roman" pitchFamily="18" charset="0"/>
            </a:endParaRPr>
          </a:p>
          <a:p>
            <a:pPr algn="ctr">
              <a:buNone/>
            </a:pPr>
            <a:endParaRPr lang="en-US" sz="1600" b="1" dirty="0">
              <a:latin typeface="Times New Roman" pitchFamily="18" charset="0"/>
              <a:cs typeface="Times New Roman" pitchFamily="18" charset="0"/>
            </a:endParaRPr>
          </a:p>
          <a:p>
            <a:pPr algn="ctr">
              <a:buNone/>
            </a:pPr>
            <a:endParaRPr lang="en-US" sz="2200" b="1" dirty="0">
              <a:solidFill>
                <a:srgbClr val="FF0000"/>
              </a:solidFill>
              <a:latin typeface="Times New Roman" pitchFamily="18" charset="0"/>
              <a:cs typeface="Times New Roman" pitchFamily="18" charset="0"/>
            </a:endParaRPr>
          </a:p>
          <a:p>
            <a:pPr algn="ctr">
              <a:buNone/>
            </a:pPr>
            <a:endParaRPr lang="en-US" sz="2200" b="1" dirty="0">
              <a:solidFill>
                <a:srgbClr val="FF0000"/>
              </a:solidFill>
              <a:latin typeface="Times New Roman" pitchFamily="18" charset="0"/>
              <a:cs typeface="Times New Roman" pitchFamily="18" charset="0"/>
            </a:endParaRPr>
          </a:p>
          <a:p>
            <a:pPr algn="ctr">
              <a:buNone/>
            </a:pPr>
            <a:r>
              <a:rPr lang="en-US" sz="2200" b="1" dirty="0">
                <a:solidFill>
                  <a:srgbClr val="FF0000"/>
                </a:solidFill>
                <a:latin typeface="Times New Roman" pitchFamily="18" charset="0"/>
                <a:cs typeface="Times New Roman" pitchFamily="18" charset="0"/>
              </a:rPr>
              <a:t>SRINIVASA INSTITUTE OF ENGINEERING &amp; TECHNOLOGY</a:t>
            </a:r>
          </a:p>
          <a:p>
            <a:pPr>
              <a:buNone/>
            </a:pPr>
            <a:endParaRPr lang="en-US" dirty="0"/>
          </a:p>
        </p:txBody>
      </p:sp>
      <p:pic>
        <p:nvPicPr>
          <p:cNvPr id="4" name="Picture 3"/>
          <p:cNvPicPr/>
          <p:nvPr/>
        </p:nvPicPr>
        <p:blipFill>
          <a:blip r:embed="rId2" cstate="print"/>
          <a:srcRect l="2039" t="1747"/>
          <a:stretch>
            <a:fillRect/>
          </a:stretch>
        </p:blipFill>
        <p:spPr>
          <a:xfrm>
            <a:off x="3848100" y="4800600"/>
            <a:ext cx="1447800" cy="914400"/>
          </a:xfrm>
          <a:prstGeom prst="rect">
            <a:avLst/>
          </a:prstGeom>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b="1" dirty="0" smtClean="0">
                <a:latin typeface="Times New Roman" panose="02020603050405020304" pitchFamily="18" charset="0"/>
                <a:cs typeface="Times New Roman" panose="02020603050405020304" pitchFamily="18" charset="0"/>
              </a:rPr>
              <a:t>Battery</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219200"/>
            <a:ext cx="8229600" cy="4906963"/>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An electric battery is a source of electric power consisting of one or more electrochemical cells with external connections for powering electrical devices. When a battery is supplying electric power, its positive terminal is the cathode and its negative terminal is the anode.</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Voltage    : 12 Volt</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Capacity : 7 Ah</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Type        : Sealed Lead Acid</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Length    : 5.95"</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Width     : 2.56"</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Height   : 3.71"</a:t>
            </a:r>
            <a:endParaRPr lang="en-IN" sz="1800" dirty="0">
              <a:latin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2895600"/>
            <a:ext cx="4597400" cy="2883203"/>
          </a:xfrm>
          <a:prstGeom prst="rect">
            <a:avLst/>
          </a:prstGeom>
        </p:spPr>
      </p:pic>
    </p:spTree>
    <p:extLst>
      <p:ext uri="{BB962C8B-B14F-4D97-AF65-F5344CB8AC3E}">
        <p14:creationId xmlns:p14="http://schemas.microsoft.com/office/powerpoint/2010/main" val="12837751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IN" sz="3200" b="1" dirty="0">
                <a:latin typeface="Times New Roman" panose="02020603050405020304" pitchFamily="18" charset="0"/>
                <a:cs typeface="Times New Roman" panose="02020603050405020304" pitchFamily="18" charset="0"/>
              </a:rPr>
              <a:t>SERVO MOTOR (MG995)</a:t>
            </a:r>
            <a:endParaRPr lang="en-IN" sz="3200" dirty="0"/>
          </a:p>
        </p:txBody>
      </p:sp>
      <p:sp>
        <p:nvSpPr>
          <p:cNvPr id="3" name="Content Placeholder 2"/>
          <p:cNvSpPr>
            <a:spLocks noGrp="1"/>
          </p:cNvSpPr>
          <p:nvPr>
            <p:ph idx="1"/>
          </p:nvPr>
        </p:nvSpPr>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Servo motors (or servos) are self-contained electric devices that rotate or push parts of a machine with great precision.</a:t>
            </a:r>
          </a:p>
          <a:p>
            <a:pPr marL="0" indent="0">
              <a:buNone/>
            </a:pPr>
            <a:r>
              <a:rPr lang="en-IN" sz="1800" b="1" dirty="0" smtClean="0">
                <a:latin typeface="Times New Roman" panose="02020603050405020304" pitchFamily="18" charset="0"/>
                <a:cs typeface="Times New Roman" panose="02020603050405020304" pitchFamily="18" charset="0"/>
              </a:rPr>
              <a:t>SPECIFICATIONS:</a:t>
            </a:r>
            <a:endParaRPr lang="en-US" sz="1800" dirty="0">
              <a:solidFill>
                <a:schemeClr val="bg1"/>
              </a:solidFill>
              <a:highlight>
                <a:srgbClr val="808080"/>
              </a:highlight>
              <a:cs typeface="Times New Roman" panose="02020603050405020304" pitchFamily="18" charset="0"/>
            </a:endParaRPr>
          </a:p>
          <a:p>
            <a:pPr>
              <a:buFont typeface="Wingdings" panose="05000000000000000000" pitchFamily="2" charset="2"/>
              <a:buChar char="Ø"/>
            </a:pPr>
            <a:r>
              <a:rPr lang="en-US" sz="1800" dirty="0" smtClean="0">
                <a:latin typeface="Times New Roman" panose="02020603050405020304" pitchFamily="18" charset="0"/>
                <a:cs typeface="Times New Roman" panose="02020603050405020304" pitchFamily="18" charset="0"/>
              </a:rPr>
              <a:t>Weight</a:t>
            </a:r>
            <a:r>
              <a:rPr lang="en-US" sz="1800" dirty="0">
                <a:latin typeface="Times New Roman" panose="02020603050405020304" pitchFamily="18" charset="0"/>
                <a:cs typeface="Times New Roman" panose="02020603050405020304" pitchFamily="18" charset="0"/>
              </a:rPr>
              <a:t>: 55 g </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Dimension: 40.7 x 19.7 x 42.9 mm approx. </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Stall torque: 8.5 </a:t>
            </a:r>
            <a:r>
              <a:rPr lang="en-US" sz="1800" dirty="0" err="1">
                <a:latin typeface="Times New Roman" panose="02020603050405020304" pitchFamily="18" charset="0"/>
                <a:cs typeface="Times New Roman" panose="02020603050405020304" pitchFamily="18" charset="0"/>
              </a:rPr>
              <a:t>kgf·cm</a:t>
            </a:r>
            <a:r>
              <a:rPr lang="en-US" sz="1800" dirty="0">
                <a:latin typeface="Times New Roman" panose="02020603050405020304" pitchFamily="18" charset="0"/>
                <a:cs typeface="Times New Roman" panose="02020603050405020304" pitchFamily="18" charset="0"/>
              </a:rPr>
              <a:t> (4.8 V ), 10 </a:t>
            </a:r>
            <a:r>
              <a:rPr lang="en-US" sz="1800" dirty="0" err="1">
                <a:latin typeface="Times New Roman" panose="02020603050405020304" pitchFamily="18" charset="0"/>
                <a:cs typeface="Times New Roman" panose="02020603050405020304" pitchFamily="18" charset="0"/>
              </a:rPr>
              <a:t>kgf·cm</a:t>
            </a:r>
            <a:r>
              <a:rPr lang="en-US" sz="1800" dirty="0">
                <a:latin typeface="Times New Roman" panose="02020603050405020304" pitchFamily="18" charset="0"/>
                <a:cs typeface="Times New Roman" panose="02020603050405020304" pitchFamily="18" charset="0"/>
              </a:rPr>
              <a:t> (6 V) </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Operating speed: 0.2 s/60º (4.8 V), 0.16 s/60º (6 V) </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Operating voltage: 4.8 V a 7.2 V </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Dead band width: 5 µs </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Stable and shock proof double ball bearing design </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Temperature range: 0 ºC – 55 ºC</a:t>
            </a:r>
            <a:endParaRPr lang="en-I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400" y="2666369"/>
            <a:ext cx="2163059" cy="2393624"/>
          </a:xfrm>
          <a:prstGeom prst="rect">
            <a:avLst/>
          </a:prstGeom>
        </p:spPr>
      </p:pic>
    </p:spTree>
    <p:extLst>
      <p:ext uri="{BB962C8B-B14F-4D97-AF65-F5344CB8AC3E}">
        <p14:creationId xmlns:p14="http://schemas.microsoft.com/office/powerpoint/2010/main" val="21611558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b="1" dirty="0" smtClean="0">
                <a:latin typeface="Times New Roman" panose="02020603050405020304" pitchFamily="18" charset="0"/>
                <a:cs typeface="Times New Roman" panose="02020603050405020304" pitchFamily="18" charset="0"/>
              </a:rPr>
              <a:t>HC-05</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5246" y="1295400"/>
            <a:ext cx="8229600" cy="4449763"/>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HC-05 Bluetooth Module is an easy to use Bluetooth SPP (Serial Port Protocol) module, designed for transparent wireless serial connection setup. Its communication is via serial communication which makes an easy way to interface with controller or PC. </a:t>
            </a:r>
          </a:p>
          <a:p>
            <a:pPr marL="0" indent="0">
              <a:buNone/>
            </a:pPr>
            <a:r>
              <a:rPr lang="en-IN" sz="1800" b="1" dirty="0">
                <a:latin typeface="Times New Roman" panose="02020603050405020304" pitchFamily="18" charset="0"/>
                <a:cs typeface="Times New Roman" panose="02020603050405020304" pitchFamily="18" charset="0"/>
              </a:rPr>
              <a:t>SPECIFICATIONS:</a:t>
            </a:r>
            <a:endParaRPr lang="en-US" sz="1800" dirty="0">
              <a:solidFill>
                <a:schemeClr val="bg1"/>
              </a:solidFill>
              <a:highlight>
                <a:srgbClr val="808080"/>
              </a:highligh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Operating Voltage: 4V to 6V (Typically +5V)</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Operating Current: 30mA</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Range: &lt;100m</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Works with Serial communication (USART) and TTL</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compatible</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Follows IEEE 802.15.1 standardized protocol</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Uses Frequency-Hopping Spread spectrum (FHSS)</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Can be easily interfaced with Laptop or Mobile phones with Bluetooth</a:t>
            </a:r>
            <a:endParaRPr lang="en-IN"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2362200"/>
            <a:ext cx="1958420" cy="2787175"/>
          </a:xfrm>
          <a:prstGeom prst="rect">
            <a:avLst/>
          </a:prstGeom>
        </p:spPr>
      </p:pic>
    </p:spTree>
    <p:extLst>
      <p:ext uri="{BB962C8B-B14F-4D97-AF65-F5344CB8AC3E}">
        <p14:creationId xmlns:p14="http://schemas.microsoft.com/office/powerpoint/2010/main" val="22966687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b="1" dirty="0" smtClean="0">
                <a:latin typeface="Times New Roman" panose="02020603050405020304" pitchFamily="18" charset="0"/>
                <a:cs typeface="Times New Roman" panose="02020603050405020304" pitchFamily="18" charset="0"/>
              </a:rPr>
              <a:t>GRIPPER</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066800"/>
            <a:ext cx="8229600" cy="4906963"/>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Robot grippers are an</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end-of-arm tool (EOAT) responsible for grasping objects. Grippers are an essential part of robotic functionality, especially for material handling and pick and place applications where a robot must reliably pick up and put down parts</a:t>
            </a:r>
          </a:p>
          <a:p>
            <a:pPr marL="0" indent="0">
              <a:buNone/>
            </a:pPr>
            <a:endParaRPr lang="en-IN" sz="1800" b="1" dirty="0" smtClean="0">
              <a:latin typeface="Times New Roman" panose="02020603050405020304" pitchFamily="18" charset="0"/>
              <a:cs typeface="Times New Roman" panose="02020603050405020304" pitchFamily="18" charset="0"/>
            </a:endParaRPr>
          </a:p>
          <a:p>
            <a:pPr marL="0" indent="0">
              <a:buNone/>
            </a:pPr>
            <a:endParaRPr lang="en-IN" sz="1800" b="1" dirty="0">
              <a:latin typeface="Times New Roman" panose="02020603050405020304" pitchFamily="18" charset="0"/>
              <a:cs typeface="Times New Roman" panose="02020603050405020304" pitchFamily="18" charset="0"/>
            </a:endParaRPr>
          </a:p>
          <a:p>
            <a:pPr marL="0" indent="0">
              <a:buNone/>
            </a:pPr>
            <a:r>
              <a:rPr lang="en-IN" sz="1800" b="1" dirty="0" smtClean="0">
                <a:latin typeface="Times New Roman" panose="02020603050405020304" pitchFamily="18" charset="0"/>
                <a:cs typeface="Times New Roman" panose="02020603050405020304" pitchFamily="18" charset="0"/>
              </a:rPr>
              <a:t>SPECIFICATIONS</a:t>
            </a:r>
            <a:r>
              <a:rPr lang="en-IN" sz="1800" b="1" dirty="0">
                <a:latin typeface="Times New Roman" panose="02020603050405020304" pitchFamily="18" charset="0"/>
                <a:cs typeface="Times New Roman" panose="02020603050405020304" pitchFamily="18" charset="0"/>
              </a:rPr>
              <a:t>:</a:t>
            </a:r>
            <a:endParaRPr lang="en-US" sz="1800" dirty="0"/>
          </a:p>
          <a:p>
            <a:r>
              <a:rPr lang="en-US" sz="1800" dirty="0"/>
              <a:t>Paw material: aluminum alloy</a:t>
            </a:r>
          </a:p>
          <a:p>
            <a:r>
              <a:rPr lang="en-US" sz="1800" dirty="0"/>
              <a:t>Paw weight: about 68g (without motor)</a:t>
            </a:r>
          </a:p>
          <a:p>
            <a:r>
              <a:rPr lang="en-US" sz="1800" dirty="0"/>
              <a:t>Claws overall length: 108mm (overall maximum length when closed paw)</a:t>
            </a:r>
          </a:p>
          <a:p>
            <a:r>
              <a:rPr lang="en-US" sz="1800" dirty="0"/>
              <a:t>Claws overall width: 98mm (maximum overall width of the paw when open)</a:t>
            </a:r>
          </a:p>
          <a:p>
            <a:r>
              <a:rPr lang="en-US" sz="1800" dirty="0"/>
              <a:t>Paw maximum opening angle: 55mm</a:t>
            </a:r>
            <a:r>
              <a:rPr lang="en-US" sz="2400" dirty="0"/>
              <a:t/>
            </a:r>
            <a:br>
              <a:rPr lang="en-US" sz="2400" dirty="0"/>
            </a:br>
            <a:endParaRPr lang="en-IN" sz="2400" dirty="0"/>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0" y="2133600"/>
            <a:ext cx="2133600" cy="1828800"/>
          </a:xfrm>
          <a:prstGeom prst="rect">
            <a:avLst/>
          </a:prstGeom>
        </p:spPr>
      </p:pic>
    </p:spTree>
    <p:extLst>
      <p:ext uri="{BB962C8B-B14F-4D97-AF65-F5344CB8AC3E}">
        <p14:creationId xmlns:p14="http://schemas.microsoft.com/office/powerpoint/2010/main" val="25126386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000" b="1" dirty="0" smtClean="0">
                <a:latin typeface="Times New Roman" panose="02020603050405020304" pitchFamily="18" charset="0"/>
                <a:cs typeface="Times New Roman" panose="02020603050405020304" pitchFamily="18" charset="0"/>
              </a:rPr>
              <a:t>SWIVEL BASE</a:t>
            </a:r>
            <a:endParaRPr lang="en-IN" sz="2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066800"/>
            <a:ext cx="8229600" cy="5059363"/>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swivel base is used for the rotation of the robotic arm</a:t>
            </a:r>
            <a:endParaRPr lang="en-US" sz="2000" dirty="0">
              <a:solidFill>
                <a:schemeClr val="bg1"/>
              </a:solidFill>
              <a:highlight>
                <a:srgbClr val="C0C0C0"/>
              </a:highlight>
              <a:latin typeface="Times New Roman" panose="02020603050405020304" pitchFamily="18" charset="0"/>
              <a:cs typeface="Times New Roman" panose="02020603050405020304" pitchFamily="18" charset="0"/>
            </a:endParaRPr>
          </a:p>
          <a:p>
            <a:pPr marL="0" indent="0">
              <a:buNone/>
            </a:pPr>
            <a:r>
              <a:rPr lang="en-IN" sz="1800" b="1" dirty="0">
                <a:latin typeface="Times New Roman" panose="02020603050405020304" pitchFamily="18" charset="0"/>
                <a:cs typeface="Times New Roman" panose="02020603050405020304" pitchFamily="18" charset="0"/>
              </a:rPr>
              <a:t>SPECIFICATIONS:</a:t>
            </a:r>
            <a:endParaRPr lang="en-IN"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Size                           : Medium</a:t>
            </a:r>
          </a:p>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Material                   :Copper</a:t>
            </a:r>
          </a:p>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Brand                       :Cloud Robot</a:t>
            </a:r>
          </a:p>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Item Weight            :0.1 Kilograms</a:t>
            </a:r>
          </a:p>
          <a:p>
            <a:pPr>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Item Dimensions   :1.97 x 1.97 x 1.97 inches</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1905000"/>
            <a:ext cx="3230420" cy="2560793"/>
          </a:xfrm>
          <a:prstGeom prst="rect">
            <a:avLst/>
          </a:prstGeom>
        </p:spPr>
      </p:pic>
    </p:spTree>
    <p:extLst>
      <p:ext uri="{BB962C8B-B14F-4D97-AF65-F5344CB8AC3E}">
        <p14:creationId xmlns:p14="http://schemas.microsoft.com/office/powerpoint/2010/main" val="13976571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srgbClr val="FF0000"/>
                </a:solidFill>
                <a:latin typeface="Times New Roman" pitchFamily="18" charset="0"/>
                <a:cs typeface="Times New Roman" pitchFamily="18" charset="0"/>
              </a:rPr>
              <a:t>INTRODUCTION TO </a:t>
            </a:r>
            <a:r>
              <a:rPr lang="en-US" sz="3200" dirty="0" smtClean="0">
                <a:solidFill>
                  <a:srgbClr val="FF0000"/>
                </a:solidFill>
                <a:latin typeface="Times New Roman" pitchFamily="18" charset="0"/>
                <a:cs typeface="Times New Roman" pitchFamily="18" charset="0"/>
              </a:rPr>
              <a:t>PRO/E</a:t>
            </a:r>
            <a:endParaRPr lang="en-US" sz="3200" dirty="0"/>
          </a:p>
        </p:txBody>
      </p:sp>
      <p:sp>
        <p:nvSpPr>
          <p:cNvPr id="3" name="Content Placeholder 2"/>
          <p:cNvSpPr>
            <a:spLocks noGrp="1"/>
          </p:cNvSpPr>
          <p:nvPr>
            <p:ph idx="1"/>
          </p:nvPr>
        </p:nvSpPr>
        <p:spPr>
          <a:xfrm>
            <a:off x="457200" y="1600200"/>
            <a:ext cx="8229600" cy="5257800"/>
          </a:xfrm>
        </p:spPr>
        <p:txBody>
          <a:bodyPr>
            <a:normAutofit fontScale="40000" lnSpcReduction="20000"/>
          </a:bodyPr>
          <a:lstStyle/>
          <a:p>
            <a:pPr marL="0" indent="0" algn="just">
              <a:buNone/>
            </a:pPr>
            <a:r>
              <a:rPr lang="en-US" sz="3600" dirty="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     </a:t>
            </a:r>
            <a:r>
              <a:rPr lang="en-US" sz="5000" dirty="0" smtClean="0">
                <a:latin typeface="Times New Roman" panose="02020603050405020304" pitchFamily="18" charset="0"/>
                <a:cs typeface="Times New Roman" panose="02020603050405020304" pitchFamily="18" charset="0"/>
              </a:rPr>
              <a:t>Pro/ENGINEER</a:t>
            </a:r>
            <a:r>
              <a:rPr lang="en-US" sz="5000" dirty="0">
                <a:latin typeface="Times New Roman" panose="02020603050405020304" pitchFamily="18" charset="0"/>
                <a:cs typeface="Times New Roman" panose="02020603050405020304" pitchFamily="18" charset="0"/>
              </a:rPr>
              <a:t>, PTC's parametric, integrated 3D CAD/CAM/CAE solution, is used by discrete manufacturers for mechanical engineering, design </a:t>
            </a:r>
            <a:r>
              <a:rPr lang="en-US" sz="5000" dirty="0" smtClean="0">
                <a:latin typeface="Times New Roman" panose="02020603050405020304" pitchFamily="18" charset="0"/>
                <a:cs typeface="Times New Roman" panose="02020603050405020304" pitchFamily="18" charset="0"/>
              </a:rPr>
              <a:t>and manufacturing. Created </a:t>
            </a:r>
            <a:r>
              <a:rPr lang="en-US" sz="5000" dirty="0">
                <a:latin typeface="Times New Roman" panose="02020603050405020304" pitchFamily="18" charset="0"/>
                <a:cs typeface="Times New Roman" panose="02020603050405020304" pitchFamily="18" charset="0"/>
              </a:rPr>
              <a:t>by Dr. Samuel P. </a:t>
            </a:r>
            <a:r>
              <a:rPr lang="en-US" sz="5000" dirty="0" err="1">
                <a:latin typeface="Times New Roman" panose="02020603050405020304" pitchFamily="18" charset="0"/>
                <a:cs typeface="Times New Roman" panose="02020603050405020304" pitchFamily="18" charset="0"/>
              </a:rPr>
              <a:t>Geisberg</a:t>
            </a:r>
            <a:r>
              <a:rPr lang="en-US" sz="5000" dirty="0">
                <a:latin typeface="Times New Roman" panose="02020603050405020304" pitchFamily="18" charset="0"/>
                <a:cs typeface="Times New Roman" panose="02020603050405020304" pitchFamily="18" charset="0"/>
              </a:rPr>
              <a:t> in the mid-1980s, Pro/ENGINEER was the industry's first successful parametric, 3D CAD modeling system. The parametric modeling approach uses parameters, dimensions, features, and relationships to capture intended product behavior and create a recipe which enables design automation and the optimization of design and product development processes.</a:t>
            </a:r>
            <a:endParaRPr lang="en-IN" sz="5000" dirty="0">
              <a:latin typeface="Times New Roman" panose="02020603050405020304" pitchFamily="18" charset="0"/>
              <a:cs typeface="Times New Roman" panose="02020603050405020304" pitchFamily="18" charset="0"/>
            </a:endParaRPr>
          </a:p>
          <a:p>
            <a:pPr marL="0" indent="0" algn="just">
              <a:buNone/>
            </a:pPr>
            <a:r>
              <a:rPr lang="en-US" sz="5000" dirty="0">
                <a:latin typeface="Times New Roman" panose="02020603050405020304" pitchFamily="18" charset="0"/>
                <a:cs typeface="Times New Roman" panose="02020603050405020304" pitchFamily="18" charset="0"/>
              </a:rPr>
              <a:t> </a:t>
            </a:r>
            <a:r>
              <a:rPr lang="en-US" sz="5000" dirty="0" smtClean="0">
                <a:latin typeface="Times New Roman" panose="02020603050405020304" pitchFamily="18" charset="0"/>
                <a:cs typeface="Times New Roman" panose="02020603050405020304" pitchFamily="18" charset="0"/>
              </a:rPr>
              <a:t>     This </a:t>
            </a:r>
            <a:r>
              <a:rPr lang="en-US" sz="5000" dirty="0">
                <a:latin typeface="Times New Roman" panose="02020603050405020304" pitchFamily="18" charset="0"/>
                <a:cs typeface="Times New Roman" panose="02020603050405020304" pitchFamily="18" charset="0"/>
              </a:rPr>
              <a:t>powerful and rich design approach is used by companies whose product strategy is family-based or platform-driven, where a prescriptive design strategy is critical to the success of the design process by embedding engineering constraints and relationships to quickly optimize the design, or where the resulting geometry may be complex or based upon equations. Pro/ENGINEER provides a complete set of design, analysis and manufacturing capabilities on one, integral, scalable platform. These capabilities, include Solid Modeling, Surfacing, Rendering, Data Interoperability, Routed Systems Design, Simulation, Tolerance Analysis, and    NC and Tooling Design.</a:t>
            </a:r>
            <a:endParaRPr lang="en-IN" sz="5000" dirty="0">
              <a:latin typeface="Times New Roman" panose="02020603050405020304" pitchFamily="18" charset="0"/>
              <a:cs typeface="Times New Roman" panose="02020603050405020304" pitchFamily="18" charset="0"/>
            </a:endParaRPr>
          </a:p>
          <a:p>
            <a:pPr marL="0" indent="0">
              <a:buNone/>
            </a:pP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3" y="0"/>
            <a:ext cx="8915400" cy="838200"/>
          </a:xfrm>
        </p:spPr>
        <p:txBody>
          <a:bodyPr>
            <a:normAutofit/>
          </a:bodyPr>
          <a:lstStyle/>
          <a:p>
            <a:r>
              <a:rPr lang="en-US" sz="3200" dirty="0" smtClean="0">
                <a:latin typeface="Times New Roman" panose="02020603050405020304" pitchFamily="18" charset="0"/>
                <a:cs typeface="Times New Roman" panose="02020603050405020304" pitchFamily="18" charset="0"/>
              </a:rPr>
              <a:t>DIMENSIONS</a:t>
            </a:r>
            <a:r>
              <a:rPr lang="en-US"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OF ROBOTIC ARM</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704575" y="914400"/>
            <a:ext cx="5734850" cy="2590800"/>
          </a:xfrm>
          <a:prstGeom prst="rect">
            <a:avLst/>
          </a:prstGeom>
        </p:spPr>
      </p:pic>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1704575" y="3657600"/>
            <a:ext cx="5731510" cy="299645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704575" y="76200"/>
            <a:ext cx="5734850" cy="3238952"/>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707915" y="3505200"/>
            <a:ext cx="5731510" cy="3236595"/>
          </a:xfrm>
          <a:prstGeom prst="rect">
            <a:avLst/>
          </a:prstGeom>
        </p:spPr>
      </p:pic>
    </p:spTree>
    <p:extLst>
      <p:ext uri="{BB962C8B-B14F-4D97-AF65-F5344CB8AC3E}">
        <p14:creationId xmlns:p14="http://schemas.microsoft.com/office/powerpoint/2010/main" val="41925059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latin typeface="Times New Roman" pitchFamily="18" charset="0"/>
                <a:cs typeface="Times New Roman" pitchFamily="18" charset="0"/>
              </a:rPr>
              <a:t>3D Model </a:t>
            </a:r>
            <a:r>
              <a:rPr lang="en-US" sz="2800" dirty="0" smtClean="0">
                <a:latin typeface="Times New Roman" pitchFamily="18" charset="0"/>
                <a:cs typeface="Times New Roman" pitchFamily="18" charset="0"/>
              </a:rPr>
              <a:t>of Robotic Arm</a:t>
            </a:r>
            <a:endParaRPr lang="en-US" sz="2800" dirty="0">
              <a:latin typeface="Times New Roman" pitchFamily="18" charset="0"/>
              <a:cs typeface="Times New Roman" pitchFamily="18" charset="0"/>
            </a:endParaRP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1524000"/>
            <a:ext cx="7848600" cy="48006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700" b="1" dirty="0" smtClean="0">
                <a:latin typeface="Times New Roman" pitchFamily="18" charset="0"/>
                <a:cs typeface="Times New Roman" pitchFamily="18" charset="0"/>
              </a:rPr>
              <a:t>NODE MCU</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762000" y="1524000"/>
            <a:ext cx="7772399" cy="4207193"/>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b="1" dirty="0" smtClean="0">
                <a:latin typeface="Times New Roman" pitchFamily="18" charset="0"/>
                <a:cs typeface="Times New Roman" pitchFamily="18" charset="0"/>
              </a:rPr>
              <a:t>List of contents</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7500" lnSpcReduction="20000"/>
          </a:bodyPr>
          <a:lstStyle/>
          <a:p>
            <a:r>
              <a:rPr lang="en-US" dirty="0" smtClean="0"/>
              <a:t>Abstract</a:t>
            </a:r>
          </a:p>
          <a:p>
            <a:r>
              <a:rPr lang="en-US" dirty="0" smtClean="0"/>
              <a:t>Introduction</a:t>
            </a:r>
          </a:p>
          <a:p>
            <a:r>
              <a:rPr lang="en-US" dirty="0" smtClean="0"/>
              <a:t>Functions of Robotic Arm</a:t>
            </a:r>
          </a:p>
          <a:p>
            <a:r>
              <a:rPr lang="en-US" dirty="0" smtClean="0"/>
              <a:t>Methodology</a:t>
            </a:r>
          </a:p>
          <a:p>
            <a:r>
              <a:rPr lang="en-US" dirty="0" smtClean="0"/>
              <a:t>Components</a:t>
            </a:r>
          </a:p>
          <a:p>
            <a:r>
              <a:rPr lang="en-US" dirty="0" smtClean="0"/>
              <a:t>Introduction to PRO/E</a:t>
            </a:r>
          </a:p>
          <a:p>
            <a:r>
              <a:rPr lang="en-US" dirty="0" smtClean="0"/>
              <a:t>Results</a:t>
            </a:r>
          </a:p>
          <a:p>
            <a:r>
              <a:rPr lang="en-US" dirty="0" smtClean="0"/>
              <a:t>Applications and Advantages</a:t>
            </a:r>
          </a:p>
          <a:p>
            <a:r>
              <a:rPr lang="en-US" dirty="0" smtClean="0"/>
              <a:t>Working </a:t>
            </a:r>
            <a:r>
              <a:rPr lang="en-US" dirty="0" smtClean="0"/>
              <a:t>video</a:t>
            </a:r>
          </a:p>
          <a:p>
            <a:r>
              <a:rPr lang="en-US" dirty="0" smtClean="0"/>
              <a:t>Conclusion</a:t>
            </a:r>
          </a:p>
          <a:p>
            <a:r>
              <a:rPr lang="en-US" dirty="0" smtClean="0"/>
              <a:t>References</a:t>
            </a:r>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838200" y="1812607"/>
            <a:ext cx="7467600" cy="3749993"/>
          </a:xfrm>
          <a:prstGeom prst="rect">
            <a:avLst/>
          </a:prstGeom>
        </p:spPr>
      </p:pic>
      <p:sp>
        <p:nvSpPr>
          <p:cNvPr id="5" name="Title 4"/>
          <p:cNvSpPr>
            <a:spLocks noGrp="1"/>
          </p:cNvSpPr>
          <p:nvPr>
            <p:ph type="title"/>
          </p:nvPr>
        </p:nvSpPr>
        <p:spPr>
          <a:xfrm>
            <a:off x="762000" y="228600"/>
            <a:ext cx="8229600" cy="1143000"/>
          </a:xfrm>
        </p:spPr>
        <p:txBody>
          <a:bodyPr>
            <a:normAutofit/>
          </a:bodyPr>
          <a:lstStyle/>
          <a:p>
            <a:pPr algn="l"/>
            <a:r>
              <a:rPr lang="en-US" sz="2800" b="1" dirty="0" smtClean="0">
                <a:latin typeface="Times New Roman" panose="02020603050405020304" pitchFamily="18" charset="0"/>
                <a:cs typeface="Times New Roman" panose="02020603050405020304" pitchFamily="18" charset="0"/>
              </a:rPr>
              <a:t>HOLDING JAW</a:t>
            </a:r>
            <a:endParaRPr lang="en-IN" sz="28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US" sz="2800" b="1" dirty="0" smtClean="0">
                <a:latin typeface="Times New Roman" panose="02020603050405020304" pitchFamily="18" charset="0"/>
                <a:cs typeface="Times New Roman" panose="02020603050405020304" pitchFamily="18" charset="0"/>
              </a:rPr>
              <a:t>LINK 1</a:t>
            </a:r>
            <a:endParaRPr lang="en-IN" sz="2800" b="1"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1081722" y="1676400"/>
            <a:ext cx="6980555" cy="38862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74638"/>
            <a:ext cx="8001000" cy="1143000"/>
          </a:xfrm>
        </p:spPr>
        <p:txBody>
          <a:bodyPr>
            <a:normAutofit/>
          </a:bodyPr>
          <a:lstStyle/>
          <a:p>
            <a:pPr algn="l"/>
            <a:r>
              <a:rPr lang="en-US" sz="2800" b="1" dirty="0" smtClean="0">
                <a:latin typeface="Times New Roman" panose="02020603050405020304" pitchFamily="18" charset="0"/>
                <a:cs typeface="Times New Roman" panose="02020603050405020304" pitchFamily="18" charset="0"/>
              </a:rPr>
              <a:t>LINK 2</a:t>
            </a:r>
            <a:endParaRPr lang="en-IN" sz="2800" b="1"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914400" y="1600200"/>
            <a:ext cx="7239000" cy="3962399"/>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b="1" dirty="0" smtClean="0">
                <a:latin typeface="Times New Roman" pitchFamily="18" charset="0"/>
                <a:cs typeface="Times New Roman" pitchFamily="18" charset="0"/>
              </a:rPr>
              <a:t>MAIN BASE ATTACH</a:t>
            </a:r>
            <a:endParaRPr lang="en-US" sz="2800" dirty="0"/>
          </a:p>
        </p:txBody>
      </p:sp>
      <p:sp>
        <p:nvSpPr>
          <p:cNvPr id="3" name="Content Placeholder 2"/>
          <p:cNvSpPr>
            <a:spLocks noGrp="1"/>
          </p:cNvSpPr>
          <p:nvPr>
            <p:ph idx="1"/>
          </p:nvPr>
        </p:nvSpPr>
        <p:spPr>
          <a:xfrm>
            <a:off x="457200" y="990600"/>
            <a:ext cx="8229600" cy="5135563"/>
          </a:xfrm>
        </p:spPr>
        <p:txBody>
          <a:bodyPr/>
          <a:lstStyle/>
          <a:p>
            <a:pPr>
              <a:buNone/>
            </a:pPr>
            <a:endParaRPr lang="en-US" sz="2000" b="1" dirty="0">
              <a:latin typeface="Times New Roman" pitchFamily="18" charset="0"/>
              <a:cs typeface="Times New Roman" pitchFamily="18" charset="0"/>
            </a:endParaRPr>
          </a:p>
          <a:p>
            <a:pPr>
              <a:buNone/>
            </a:pP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609600" y="1524000"/>
            <a:ext cx="7772399" cy="4724399"/>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3900" y="274638"/>
            <a:ext cx="7962900" cy="1143000"/>
          </a:xfrm>
        </p:spPr>
        <p:txBody>
          <a:bodyPr>
            <a:normAutofit/>
          </a:bodyPr>
          <a:lstStyle/>
          <a:p>
            <a:pPr algn="l"/>
            <a:r>
              <a:rPr lang="en-US" sz="2800" b="1" dirty="0" smtClean="0">
                <a:latin typeface="Times New Roman" panose="02020603050405020304" pitchFamily="18" charset="0"/>
                <a:cs typeface="Times New Roman" panose="02020603050405020304" pitchFamily="18" charset="0"/>
              </a:rPr>
              <a:t>ROTATE ATTACHMENT</a:t>
            </a:r>
            <a:endParaRPr lang="en-IN" sz="2800" b="1"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723900" y="1417638"/>
            <a:ext cx="7810499" cy="4525961"/>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274638"/>
            <a:ext cx="8153400" cy="1143000"/>
          </a:xfrm>
        </p:spPr>
        <p:txBody>
          <a:bodyPr>
            <a:normAutofit/>
          </a:bodyPr>
          <a:lstStyle/>
          <a:p>
            <a:pPr algn="l"/>
            <a:r>
              <a:rPr lang="en-US" sz="2800" b="1" dirty="0" smtClean="0">
                <a:latin typeface="Times New Roman" panose="02020603050405020304" pitchFamily="18" charset="0"/>
                <a:cs typeface="Times New Roman" panose="02020603050405020304" pitchFamily="18" charset="0"/>
              </a:rPr>
              <a:t>BASE</a:t>
            </a:r>
            <a:endParaRPr lang="en-IN" sz="2800" b="1"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914400" y="1676400"/>
            <a:ext cx="7315200" cy="44196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274638"/>
            <a:ext cx="7772400" cy="1143000"/>
          </a:xfrm>
        </p:spPr>
        <p:txBody>
          <a:bodyPr>
            <a:normAutofit/>
          </a:bodyPr>
          <a:lstStyle/>
          <a:p>
            <a:pPr algn="l"/>
            <a:r>
              <a:rPr lang="en-US" sz="2800" b="1" dirty="0" smtClean="0">
                <a:latin typeface="Times New Roman" panose="02020603050405020304" pitchFamily="18" charset="0"/>
                <a:cs typeface="Times New Roman" panose="02020603050405020304" pitchFamily="18" charset="0"/>
              </a:rPr>
              <a:t>PCB</a:t>
            </a:r>
            <a:endParaRPr lang="en-IN" sz="2800" b="1"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066800" y="1752600"/>
            <a:ext cx="7315200" cy="39624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54" y="-37123"/>
            <a:ext cx="8229600" cy="1143000"/>
          </a:xfrm>
        </p:spPr>
        <p:txBody>
          <a:bodyPr>
            <a:normAutofit/>
          </a:bodyPr>
          <a:lstStyle/>
          <a:p>
            <a:r>
              <a:rPr lang="en-US" sz="3600" b="1" dirty="0">
                <a:solidFill>
                  <a:srgbClr val="FF0000"/>
                </a:solidFill>
                <a:latin typeface="Times New Roman" pitchFamily="18" charset="0"/>
                <a:cs typeface="Times New Roman" pitchFamily="18" charset="0"/>
              </a:rPr>
              <a:t>RESULTS</a:t>
            </a:r>
            <a:endParaRPr lang="en-US" sz="3600" dirty="0">
              <a:solidFill>
                <a:srgbClr val="FF0000"/>
              </a:solidFill>
              <a:latin typeface="Times New Roman" pitchFamily="18" charset="0"/>
              <a:cs typeface="Times New Roman"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913461038"/>
              </p:ext>
            </p:extLst>
          </p:nvPr>
        </p:nvGraphicFramePr>
        <p:xfrm>
          <a:off x="3276600" y="1813840"/>
          <a:ext cx="2428526" cy="1463040"/>
        </p:xfrm>
        <a:graphic>
          <a:graphicData uri="http://schemas.openxmlformats.org/drawingml/2006/table">
            <a:tbl>
              <a:tblPr firstRow="1" firstCol="1" bandRow="1">
                <a:tableStyleId>{5C22544A-7EE6-4342-B048-85BDC9FD1C3A}</a:tableStyleId>
              </a:tblPr>
              <a:tblGrid>
                <a:gridCol w="1748933"/>
                <a:gridCol w="679593"/>
              </a:tblGrid>
              <a:tr h="236485">
                <a:tc>
                  <a:txBody>
                    <a:bodyPr/>
                    <a:lstStyle/>
                    <a:p>
                      <a:pPr>
                        <a:lnSpc>
                          <a:spcPct val="200000"/>
                        </a:lnSpc>
                        <a:spcAft>
                          <a:spcPts val="0"/>
                        </a:spcAft>
                      </a:pPr>
                      <a:r>
                        <a:rPr lang="en-IN" sz="1200" dirty="0">
                          <a:effectLst/>
                        </a:rPr>
                        <a:t>Angle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200000"/>
                        </a:lnSpc>
                        <a:spcAft>
                          <a:spcPts val="0"/>
                        </a:spcAft>
                      </a:pPr>
                      <a:r>
                        <a:rPr lang="en-IN" sz="1200">
                          <a:effectLst/>
                        </a:rPr>
                        <a:t>Range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36485">
                <a:tc>
                  <a:txBody>
                    <a:bodyPr/>
                    <a:lstStyle/>
                    <a:p>
                      <a:pPr>
                        <a:lnSpc>
                          <a:spcPct val="200000"/>
                        </a:lnSpc>
                        <a:spcAft>
                          <a:spcPts val="0"/>
                        </a:spcAft>
                      </a:pPr>
                      <a:r>
                        <a:rPr lang="en-IN" sz="1200">
                          <a:effectLst/>
                        </a:rPr>
                        <a:t>Elbow</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200000"/>
                        </a:lnSpc>
                        <a:spcAft>
                          <a:spcPts val="0"/>
                        </a:spcAft>
                      </a:pPr>
                      <a:r>
                        <a:rPr lang="en-IN" sz="1200" dirty="0">
                          <a:effectLst/>
                        </a:rPr>
                        <a:t>0-120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36485">
                <a:tc>
                  <a:txBody>
                    <a:bodyPr/>
                    <a:lstStyle/>
                    <a:p>
                      <a:pPr>
                        <a:lnSpc>
                          <a:spcPct val="200000"/>
                        </a:lnSpc>
                        <a:spcAft>
                          <a:spcPts val="0"/>
                        </a:spcAft>
                      </a:pPr>
                      <a:r>
                        <a:rPr lang="en-IN" sz="1200">
                          <a:effectLst/>
                        </a:rPr>
                        <a:t>Wrist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200000"/>
                        </a:lnSpc>
                        <a:spcAft>
                          <a:spcPts val="0"/>
                        </a:spcAft>
                      </a:pPr>
                      <a:r>
                        <a:rPr lang="en-IN" sz="1200">
                          <a:effectLst/>
                        </a:rPr>
                        <a:t>0-40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36485">
                <a:tc>
                  <a:txBody>
                    <a:bodyPr/>
                    <a:lstStyle/>
                    <a:p>
                      <a:pPr>
                        <a:lnSpc>
                          <a:spcPct val="200000"/>
                        </a:lnSpc>
                        <a:spcAft>
                          <a:spcPts val="0"/>
                        </a:spcAft>
                      </a:pPr>
                      <a:r>
                        <a:rPr lang="en-IN" sz="1200" dirty="0">
                          <a:effectLst/>
                        </a:rPr>
                        <a:t>Arm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200000"/>
                        </a:lnSpc>
                        <a:spcAft>
                          <a:spcPts val="0"/>
                        </a:spcAft>
                      </a:pPr>
                      <a:r>
                        <a:rPr lang="en-IN" sz="1200" dirty="0">
                          <a:effectLst/>
                        </a:rPr>
                        <a:t>0-80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8" name="Rectangle 2"/>
          <p:cNvSpPr>
            <a:spLocks noChangeArrowheads="1"/>
          </p:cNvSpPr>
          <p:nvPr/>
        </p:nvSpPr>
        <p:spPr bwMode="auto">
          <a:xfrm>
            <a:off x="293077" y="982843"/>
            <a:ext cx="822764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Mechanical advantages in movement: </a:t>
            </a:r>
            <a:r>
              <a:rPr kumimoji="0" lang="en-US" altLang="en-US" sz="16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As metallic servos are used in case of functioning </a:t>
            </a:r>
            <a:r>
              <a:rPr kumimoji="0" lang="en-US" altLang="en-US" sz="1600" b="0" i="0" u="none" strike="noStrike" cap="none" normalizeH="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arm, a servo can work with in the range of angle from 0 to 180 degree. But the program coded in the </a:t>
            </a:r>
            <a:r>
              <a:rPr kumimoji="0" lang="en-US" altLang="en-US" sz="16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arduino</a:t>
            </a:r>
            <a:r>
              <a:rPr kumimoji="0" lang="en-US" altLang="en-US" sz="16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allows the motor to move at some accurate angle.</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606348011"/>
              </p:ext>
            </p:extLst>
          </p:nvPr>
        </p:nvGraphicFramePr>
        <p:xfrm>
          <a:off x="382172" y="4114800"/>
          <a:ext cx="8173720" cy="2436749"/>
        </p:xfrm>
        <a:graphic>
          <a:graphicData uri="http://schemas.openxmlformats.org/drawingml/2006/table">
            <a:tbl>
              <a:tblPr firstRow="1" firstCol="1" bandRow="1">
                <a:tableStyleId>{5C22544A-7EE6-4342-B048-85BDC9FD1C3A}</a:tableStyleId>
              </a:tblPr>
              <a:tblGrid>
                <a:gridCol w="4086860"/>
                <a:gridCol w="4086860"/>
              </a:tblGrid>
              <a:tr h="0">
                <a:tc>
                  <a:txBody>
                    <a:bodyPr/>
                    <a:lstStyle/>
                    <a:p>
                      <a:pPr>
                        <a:lnSpc>
                          <a:spcPct val="107000"/>
                        </a:lnSpc>
                        <a:spcBef>
                          <a:spcPts val="600"/>
                        </a:spcBef>
                        <a:spcAft>
                          <a:spcPts val="600"/>
                        </a:spcAft>
                      </a:pPr>
                      <a:r>
                        <a:rPr lang="en-IN" sz="1200" dirty="0">
                          <a:effectLst/>
                        </a:rPr>
                        <a:t>Load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23825" marR="76200" marT="76200" marB="76200" anchor="ctr"/>
                </a:tc>
                <a:tc>
                  <a:txBody>
                    <a:bodyPr/>
                    <a:lstStyle/>
                    <a:p>
                      <a:pPr>
                        <a:lnSpc>
                          <a:spcPct val="107000"/>
                        </a:lnSpc>
                        <a:spcBef>
                          <a:spcPts val="600"/>
                        </a:spcBef>
                        <a:spcAft>
                          <a:spcPts val="600"/>
                        </a:spcAft>
                      </a:pPr>
                      <a:r>
                        <a:rPr lang="en-IN" sz="1200">
                          <a:effectLst/>
                        </a:rPr>
                        <a:t>Current consumption(mA)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0" marT="76200" marB="76200" anchor="ctr"/>
                </a:tc>
              </a:tr>
              <a:tr h="0">
                <a:tc>
                  <a:txBody>
                    <a:bodyPr/>
                    <a:lstStyle/>
                    <a:p>
                      <a:pPr>
                        <a:lnSpc>
                          <a:spcPct val="107000"/>
                        </a:lnSpc>
                        <a:spcBef>
                          <a:spcPts val="600"/>
                        </a:spcBef>
                        <a:spcAft>
                          <a:spcPts val="600"/>
                        </a:spcAft>
                      </a:pPr>
                      <a:r>
                        <a:rPr lang="en-IN" sz="1200" dirty="0">
                          <a:effectLst/>
                        </a:rPr>
                        <a:t>15gm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23825" marR="76200" marT="76200" marB="76200" anchor="ctr"/>
                </a:tc>
                <a:tc>
                  <a:txBody>
                    <a:bodyPr/>
                    <a:lstStyle/>
                    <a:p>
                      <a:pPr>
                        <a:lnSpc>
                          <a:spcPct val="107000"/>
                        </a:lnSpc>
                        <a:spcBef>
                          <a:spcPts val="600"/>
                        </a:spcBef>
                        <a:spcAft>
                          <a:spcPts val="600"/>
                        </a:spcAft>
                      </a:pPr>
                      <a:r>
                        <a:rPr lang="en-IN" sz="1200">
                          <a:effectLst/>
                        </a:rPr>
                        <a:t>Low (0-200)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0" marT="76200" marB="76200" anchor="ctr"/>
                </a:tc>
              </a:tr>
              <a:tr h="0">
                <a:tc>
                  <a:txBody>
                    <a:bodyPr/>
                    <a:lstStyle/>
                    <a:p>
                      <a:pPr>
                        <a:lnSpc>
                          <a:spcPct val="107000"/>
                        </a:lnSpc>
                        <a:spcBef>
                          <a:spcPts val="600"/>
                        </a:spcBef>
                        <a:spcAft>
                          <a:spcPts val="600"/>
                        </a:spcAft>
                      </a:pPr>
                      <a:r>
                        <a:rPr lang="en-IN" sz="1200">
                          <a:effectLst/>
                        </a:rPr>
                        <a:t>35gm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123825" marR="76200" marT="76200" marB="76200" anchor="ctr"/>
                </a:tc>
                <a:tc>
                  <a:txBody>
                    <a:bodyPr/>
                    <a:lstStyle/>
                    <a:p>
                      <a:pPr>
                        <a:lnSpc>
                          <a:spcPct val="107000"/>
                        </a:lnSpc>
                        <a:spcBef>
                          <a:spcPts val="600"/>
                        </a:spcBef>
                        <a:spcAft>
                          <a:spcPts val="600"/>
                        </a:spcAft>
                      </a:pPr>
                      <a:r>
                        <a:rPr lang="en-IN" sz="1200">
                          <a:effectLst/>
                        </a:rPr>
                        <a:t>Normal (200-500)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0" marT="76200" marB="76200" anchor="ctr"/>
                </a:tc>
              </a:tr>
              <a:tr h="0">
                <a:tc>
                  <a:txBody>
                    <a:bodyPr/>
                    <a:lstStyle/>
                    <a:p>
                      <a:pPr>
                        <a:lnSpc>
                          <a:spcPct val="107000"/>
                        </a:lnSpc>
                        <a:spcBef>
                          <a:spcPts val="600"/>
                        </a:spcBef>
                        <a:spcAft>
                          <a:spcPts val="600"/>
                        </a:spcAft>
                      </a:pPr>
                      <a:r>
                        <a:rPr lang="en-IN" sz="1200">
                          <a:effectLst/>
                        </a:rPr>
                        <a:t>45gm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123825" marR="76200" marT="76200" marB="76200" anchor="ctr"/>
                </a:tc>
                <a:tc>
                  <a:txBody>
                    <a:bodyPr/>
                    <a:lstStyle/>
                    <a:p>
                      <a:pPr>
                        <a:lnSpc>
                          <a:spcPct val="107000"/>
                        </a:lnSpc>
                        <a:spcBef>
                          <a:spcPts val="600"/>
                        </a:spcBef>
                        <a:spcAft>
                          <a:spcPts val="600"/>
                        </a:spcAft>
                      </a:pPr>
                      <a:r>
                        <a:rPr lang="en-IN" sz="1200">
                          <a:effectLst/>
                        </a:rPr>
                        <a:t>Normal (500-800)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0" marT="76200" marB="76200" anchor="ctr"/>
                </a:tc>
              </a:tr>
              <a:tr h="0">
                <a:tc>
                  <a:txBody>
                    <a:bodyPr/>
                    <a:lstStyle/>
                    <a:p>
                      <a:pPr>
                        <a:lnSpc>
                          <a:spcPct val="107000"/>
                        </a:lnSpc>
                        <a:spcBef>
                          <a:spcPts val="600"/>
                        </a:spcBef>
                        <a:spcAft>
                          <a:spcPts val="600"/>
                        </a:spcAft>
                      </a:pPr>
                      <a:r>
                        <a:rPr lang="en-IN" sz="1200">
                          <a:effectLst/>
                        </a:rPr>
                        <a:t>55gm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123825" marR="76200" marT="76200" marB="76200" anchor="ctr"/>
                </a:tc>
                <a:tc>
                  <a:txBody>
                    <a:bodyPr/>
                    <a:lstStyle/>
                    <a:p>
                      <a:pPr>
                        <a:lnSpc>
                          <a:spcPct val="107000"/>
                        </a:lnSpc>
                        <a:spcBef>
                          <a:spcPts val="600"/>
                        </a:spcBef>
                        <a:spcAft>
                          <a:spcPts val="600"/>
                        </a:spcAft>
                      </a:pPr>
                      <a:r>
                        <a:rPr lang="en-IN" sz="1200">
                          <a:effectLst/>
                        </a:rPr>
                        <a:t>High (800-900)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0" marT="76200" marB="76200" anchor="ctr"/>
                </a:tc>
              </a:tr>
              <a:tr h="0">
                <a:tc>
                  <a:txBody>
                    <a:bodyPr/>
                    <a:lstStyle/>
                    <a:p>
                      <a:pPr>
                        <a:lnSpc>
                          <a:spcPct val="107000"/>
                        </a:lnSpc>
                        <a:spcBef>
                          <a:spcPts val="600"/>
                        </a:spcBef>
                        <a:spcAft>
                          <a:spcPts val="600"/>
                        </a:spcAft>
                      </a:pPr>
                      <a:r>
                        <a:rPr lang="en-IN" sz="1200">
                          <a:effectLst/>
                        </a:rPr>
                        <a:t>75gm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123825" marR="76200" marT="76200" marB="76200" anchor="ctr"/>
                </a:tc>
                <a:tc>
                  <a:txBody>
                    <a:bodyPr/>
                    <a:lstStyle/>
                    <a:p>
                      <a:pPr>
                        <a:lnSpc>
                          <a:spcPct val="107000"/>
                        </a:lnSpc>
                        <a:spcBef>
                          <a:spcPts val="600"/>
                        </a:spcBef>
                        <a:spcAft>
                          <a:spcPts val="600"/>
                        </a:spcAft>
                      </a:pPr>
                      <a:r>
                        <a:rPr lang="en-IN" sz="1200">
                          <a:effectLst/>
                        </a:rPr>
                        <a:t>Overloaded (above 900)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0" marT="76200" marB="76200" anchor="ctr"/>
                </a:tc>
              </a:tr>
              <a:tr h="0">
                <a:tc>
                  <a:txBody>
                    <a:bodyPr/>
                    <a:lstStyle/>
                    <a:p>
                      <a:pPr>
                        <a:lnSpc>
                          <a:spcPct val="107000"/>
                        </a:lnSpc>
                        <a:spcBef>
                          <a:spcPts val="600"/>
                        </a:spcBef>
                        <a:spcAft>
                          <a:spcPts val="600"/>
                        </a:spcAft>
                      </a:pPr>
                      <a:r>
                        <a:rPr lang="en-IN" sz="1200">
                          <a:effectLst/>
                        </a:rPr>
                        <a:t>95gm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123825" marR="76200" marT="76200" marB="76200" anchor="ctr"/>
                </a:tc>
                <a:tc>
                  <a:txBody>
                    <a:bodyPr/>
                    <a:lstStyle/>
                    <a:p>
                      <a:pPr>
                        <a:lnSpc>
                          <a:spcPct val="107000"/>
                        </a:lnSpc>
                        <a:spcBef>
                          <a:spcPts val="600"/>
                        </a:spcBef>
                        <a:spcAft>
                          <a:spcPts val="600"/>
                        </a:spcAft>
                      </a:pPr>
                      <a:r>
                        <a:rPr lang="en-IN" sz="1200" dirty="0">
                          <a:effectLst/>
                        </a:rPr>
                        <a:t>Overloaded (above 900)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0" marT="76200" marB="76200" anchor="ctr"/>
                </a:tc>
              </a:tr>
            </a:tbl>
          </a:graphicData>
        </a:graphic>
      </p:graphicFrame>
      <p:sp>
        <p:nvSpPr>
          <p:cNvPr id="10" name="Rectangle 3"/>
          <p:cNvSpPr>
            <a:spLocks noChangeArrowheads="1"/>
          </p:cNvSpPr>
          <p:nvPr/>
        </p:nvSpPr>
        <p:spPr bwMode="auto">
          <a:xfrm>
            <a:off x="293077" y="3136612"/>
            <a:ext cx="642675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Current consumption:</a:t>
            </a:r>
            <a:endParaRPr kumimoji="0" lang="en-US" altLang="en-US"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current consumption depends on the load and the position of the object</a:t>
            </a: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pPr algn="l"/>
            <a:r>
              <a:rPr lang="en-US" sz="2800" b="1" dirty="0" smtClean="0">
                <a:latin typeface="Times New Roman" pitchFamily="18" charset="0"/>
                <a:cs typeface="Times New Roman" pitchFamily="18" charset="0"/>
              </a:rPr>
              <a:t>SERVO MOTOR TESTING</a:t>
            </a:r>
            <a:endParaRPr lang="en-US" sz="2800" dirty="0"/>
          </a:p>
        </p:txBody>
      </p:sp>
      <p:sp>
        <p:nvSpPr>
          <p:cNvPr id="3" name="Content Placeholder 2"/>
          <p:cNvSpPr>
            <a:spLocks noGrp="1"/>
          </p:cNvSpPr>
          <p:nvPr>
            <p:ph idx="1"/>
          </p:nvPr>
        </p:nvSpPr>
        <p:spPr>
          <a:xfrm>
            <a:off x="457200" y="1295400"/>
            <a:ext cx="8229600" cy="5257800"/>
          </a:xfrm>
        </p:spPr>
        <p:txBody>
          <a:bodyPr>
            <a:normAutofit fontScale="55000" lnSpcReduction="20000"/>
          </a:bodyPr>
          <a:lstStyle/>
          <a:p>
            <a:pPr marL="0" indent="0">
              <a:buNone/>
            </a:pPr>
            <a:r>
              <a:rPr lang="en-IN" sz="3600" dirty="0" smtClean="0">
                <a:latin typeface="Times New Roman" panose="02020603050405020304" pitchFamily="18" charset="0"/>
                <a:cs typeface="Times New Roman" panose="02020603050405020304" pitchFamily="18" charset="0"/>
              </a:rPr>
              <a:t>	Servo </a:t>
            </a:r>
            <a:r>
              <a:rPr lang="en-IN" sz="3600" dirty="0">
                <a:latin typeface="Times New Roman" panose="02020603050405020304" pitchFamily="18" charset="0"/>
                <a:cs typeface="Times New Roman" panose="02020603050405020304" pitchFamily="18" charset="0"/>
              </a:rPr>
              <a:t>motor testing is carried out to determine whether the motor is functioning properly or not. The test is carried out on each servo motor at each joint. Servo motor testing is done by measuring the voltage when the servo motor is given a PWM signal and when the servo motor is not given a PWM signal. No-load voltage (VNL) is the voltage when the servo motor is not given a PWM signal. Full load voltage (VFL) is the voltage when the servo motor is given a PWM signal which will make the servo motor have a load.</a:t>
            </a:r>
          </a:p>
          <a:p>
            <a:pPr>
              <a:buFont typeface="Wingdings" panose="05000000000000000000" pitchFamily="2" charset="2"/>
              <a:buChar char="Ø"/>
            </a:pPr>
            <a:r>
              <a:rPr lang="en-IN" sz="3600" dirty="0">
                <a:latin typeface="Times New Roman" panose="02020603050405020304" pitchFamily="18" charset="0"/>
                <a:cs typeface="Times New Roman" panose="02020603050405020304" pitchFamily="18" charset="0"/>
              </a:rPr>
              <a:t>No Joint VNL (V) VFL (V) </a:t>
            </a:r>
          </a:p>
          <a:p>
            <a:pPr>
              <a:buFont typeface="Wingdings" panose="05000000000000000000" pitchFamily="2" charset="2"/>
              <a:buChar char="Ø"/>
            </a:pPr>
            <a:r>
              <a:rPr lang="en-IN" sz="3600" dirty="0">
                <a:latin typeface="Times New Roman" panose="02020603050405020304" pitchFamily="18" charset="0"/>
                <a:cs typeface="Times New Roman" panose="02020603050405020304" pitchFamily="18" charset="0"/>
              </a:rPr>
              <a:t>1 Base 5.07 4.99 </a:t>
            </a:r>
          </a:p>
          <a:p>
            <a:pPr>
              <a:buFont typeface="Wingdings" panose="05000000000000000000" pitchFamily="2" charset="2"/>
              <a:buChar char="Ø"/>
            </a:pPr>
            <a:r>
              <a:rPr lang="en-IN" sz="3600" dirty="0">
                <a:latin typeface="Times New Roman" panose="02020603050405020304" pitchFamily="18" charset="0"/>
                <a:cs typeface="Times New Roman" panose="02020603050405020304" pitchFamily="18" charset="0"/>
              </a:rPr>
              <a:t>2 Shoulder 5.06 4.98 </a:t>
            </a:r>
          </a:p>
          <a:p>
            <a:pPr>
              <a:buFont typeface="Wingdings" panose="05000000000000000000" pitchFamily="2" charset="2"/>
              <a:buChar char="Ø"/>
            </a:pPr>
            <a:r>
              <a:rPr lang="en-IN" sz="3600" dirty="0">
                <a:latin typeface="Times New Roman" panose="02020603050405020304" pitchFamily="18" charset="0"/>
                <a:cs typeface="Times New Roman" panose="02020603050405020304" pitchFamily="18" charset="0"/>
              </a:rPr>
              <a:t>3 Elbow 5.04 4.93 </a:t>
            </a:r>
          </a:p>
          <a:p>
            <a:pPr>
              <a:buFont typeface="Wingdings" panose="05000000000000000000" pitchFamily="2" charset="2"/>
              <a:buChar char="Ø"/>
            </a:pPr>
            <a:r>
              <a:rPr lang="en-IN" sz="3600" dirty="0">
                <a:latin typeface="Times New Roman" panose="02020603050405020304" pitchFamily="18" charset="0"/>
                <a:cs typeface="Times New Roman" panose="02020603050405020304" pitchFamily="18" charset="0"/>
              </a:rPr>
              <a:t>4 Gripper 5.00 4.73 </a:t>
            </a:r>
          </a:p>
          <a:p>
            <a:pPr>
              <a:buFont typeface="Wingdings" panose="05000000000000000000" pitchFamily="2" charset="2"/>
              <a:buChar char="Ø"/>
            </a:pPr>
            <a:r>
              <a:rPr lang="en-IN" sz="3600" dirty="0">
                <a:latin typeface="Times New Roman" panose="02020603050405020304" pitchFamily="18" charset="0"/>
                <a:cs typeface="Times New Roman" panose="02020603050405020304" pitchFamily="18" charset="0"/>
              </a:rPr>
              <a:t>Average 5.04 4.90</a:t>
            </a:r>
          </a:p>
          <a:p>
            <a:pPr marL="0" indent="0">
              <a:buNone/>
            </a:pPr>
            <a:r>
              <a:rPr lang="en-IN" sz="3600" dirty="0" smtClean="0">
                <a:latin typeface="Times New Roman" panose="02020603050405020304" pitchFamily="18" charset="0"/>
                <a:cs typeface="Times New Roman" panose="02020603050405020304" pitchFamily="18" charset="0"/>
              </a:rPr>
              <a:t>	From </a:t>
            </a:r>
            <a:r>
              <a:rPr lang="en-IN" sz="3600" dirty="0">
                <a:latin typeface="Times New Roman" panose="02020603050405020304" pitchFamily="18" charset="0"/>
                <a:cs typeface="Times New Roman" panose="02020603050405020304" pitchFamily="18" charset="0"/>
              </a:rPr>
              <a:t>the results, it can be seen that the VNL and the VFL have an average difference of 0.08 V. This is because there is power dissipation when the servo motor operates. The existence of power dissipation will affect the position of the end-effector inaccurately</a:t>
            </a:r>
            <a:r>
              <a:rPr lang="en-IN" sz="3600" i="1" dirty="0">
                <a:latin typeface="Times New Roman" panose="02020603050405020304" pitchFamily="18" charset="0"/>
                <a:cs typeface="Times New Roman" panose="02020603050405020304" pitchFamily="18" charset="0"/>
              </a:rPr>
              <a:t>.</a:t>
            </a:r>
            <a:endParaRPr lang="en-IN" sz="3600" dirty="0">
              <a:latin typeface="Times New Roman" panose="02020603050405020304" pitchFamily="18" charset="0"/>
              <a:cs typeface="Times New Roman" panose="02020603050405020304" pitchFamily="18" charset="0"/>
            </a:endParaRPr>
          </a:p>
          <a:p>
            <a:pPr marL="0" indent="0">
              <a:buNone/>
            </a:pPr>
            <a:endParaRPr lang="en-IN"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200" b="1" dirty="0" smtClean="0">
                <a:latin typeface="Times New Roman" panose="02020603050405020304" pitchFamily="18" charset="0"/>
                <a:cs typeface="Times New Roman" panose="02020603050405020304" pitchFamily="18" charset="0"/>
              </a:rPr>
              <a:t>APPLICATIONS</a:t>
            </a:r>
            <a:endParaRPr lang="en-IN" sz="32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4294967295"/>
          </p:nvPr>
        </p:nvSpPr>
        <p:spPr>
          <a:xfrm>
            <a:off x="838200" y="990600"/>
            <a:ext cx="8305800" cy="5257800"/>
          </a:xfrm>
        </p:spPr>
        <p:txBody>
          <a:bodyPr>
            <a:normAutofit/>
          </a:bodyPr>
          <a:lstStyle/>
          <a:p>
            <a:pPr algn="l">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Palletizing. Robotic arms can be used to automate the process of placing goods or products onto pallets.</a:t>
            </a:r>
          </a:p>
          <a:p>
            <a:pPr algn="l">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Material Handling.</a:t>
            </a:r>
          </a:p>
          <a:p>
            <a:pPr algn="l">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Welding.</a:t>
            </a:r>
          </a:p>
          <a:p>
            <a:pPr algn="l">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Pick and </a:t>
            </a:r>
            <a:r>
              <a:rPr lang="en-US" sz="2000" dirty="0" smtClean="0">
                <a:solidFill>
                  <a:schemeClr val="tx1"/>
                </a:solidFill>
                <a:latin typeface="Times New Roman" panose="02020603050405020304" pitchFamily="18" charset="0"/>
                <a:cs typeface="Times New Roman" panose="02020603050405020304" pitchFamily="18" charset="0"/>
              </a:rPr>
              <a:t>Place.</a:t>
            </a:r>
          </a:p>
          <a:p>
            <a:pPr marL="0" indent="0" algn="l">
              <a:buNone/>
            </a:pP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a:t>
            </a:r>
          </a:p>
          <a:p>
            <a:pPr marL="0" indent="0" algn="l">
              <a:buNone/>
            </a:pP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b="1" dirty="0" smtClean="0">
                <a:solidFill>
                  <a:schemeClr val="tx1"/>
                </a:solidFill>
                <a:latin typeface="Times New Roman" panose="02020603050405020304" pitchFamily="18" charset="0"/>
                <a:cs typeface="Times New Roman" panose="02020603050405020304" pitchFamily="18" charset="0"/>
              </a:rPr>
              <a:t>ADVANTAGES</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Reduces human efforts.</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Easy to shift the things from one place to another place.</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cost of the project is less.</a:t>
            </a:r>
          </a:p>
          <a:p>
            <a:pPr marL="0" indent="0" algn="l">
              <a:buNone/>
            </a:pPr>
            <a:endParaRPr lang="en-IN" sz="2000" b="1" dirty="0">
              <a:solidFill>
                <a:schemeClr val="tx1"/>
              </a:solidFill>
            </a:endParaRPr>
          </a:p>
        </p:txBody>
      </p:sp>
    </p:spTree>
    <p:extLst>
      <p:ext uri="{BB962C8B-B14F-4D97-AF65-F5344CB8AC3E}">
        <p14:creationId xmlns:p14="http://schemas.microsoft.com/office/powerpoint/2010/main" val="3877170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FF0000"/>
                </a:solidFill>
                <a:latin typeface="Times New Roman" pitchFamily="18" charset="0"/>
                <a:cs typeface="Times New Roman" pitchFamily="18" charset="0"/>
              </a:rPr>
              <a:t>ABSTRACT</a:t>
            </a:r>
          </a:p>
        </p:txBody>
      </p:sp>
      <p:sp>
        <p:nvSpPr>
          <p:cNvPr id="3" name="Content Placeholder 2"/>
          <p:cNvSpPr>
            <a:spLocks noGrp="1"/>
          </p:cNvSpPr>
          <p:nvPr>
            <p:ph idx="1"/>
          </p:nvPr>
        </p:nvSpPr>
        <p:spPr/>
        <p:txBody>
          <a:bodyPr>
            <a:normAutofit/>
          </a:bodyPr>
          <a:lstStyle/>
          <a:p>
            <a:pPr>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The project discusses the </a:t>
            </a:r>
            <a:r>
              <a:rPr lang="en-US" sz="2000" dirty="0">
                <a:latin typeface="Times New Roman" pitchFamily="18" charset="0"/>
                <a:cs typeface="Times New Roman" pitchFamily="18" charset="0"/>
              </a:rPr>
              <a:t>design and fabrication of a pick and place robotic arm. The robotic arm is intended for educational purposes. In this project we are designing the robotic arm for improved accuracy by using servos to power the joints in the robotic arm. We are designing the robotic arm using Pro/Engineer software. In this project we are going to fabricate robotic arm which performs the pick and place operation. The project covers the procedure for selection of the servos used to power each joint of the arm in details. We are selecting plastic to fabricate the components of the robotic arm. Selecting a suitable servo controller and control software for the Robotic arm is developing using Microsoft’s C programming language.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2-06-17 at 11.01.48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5400000">
            <a:off x="2171699" y="1485901"/>
            <a:ext cx="4876800" cy="4495799"/>
          </a:xfrm>
          <a:prstGeom prst="rect">
            <a:avLst/>
          </a:prstGeom>
        </p:spPr>
      </p:pic>
      <p:sp>
        <p:nvSpPr>
          <p:cNvPr id="3" name="Title 2"/>
          <p:cNvSpPr>
            <a:spLocks noGrp="1"/>
          </p:cNvSpPr>
          <p:nvPr>
            <p:ph type="title"/>
          </p:nvPr>
        </p:nvSpPr>
        <p:spPr>
          <a:xfrm>
            <a:off x="457200" y="76200"/>
            <a:ext cx="8229600" cy="685800"/>
          </a:xfrm>
        </p:spPr>
        <p:txBody>
          <a:bodyPr>
            <a:normAutofit/>
          </a:bodyPr>
          <a:lstStyle/>
          <a:p>
            <a:r>
              <a:rPr lang="en-US" sz="3200" b="1" dirty="0" smtClean="0">
                <a:latin typeface="Times New Roman" panose="02020603050405020304" pitchFamily="18" charset="0"/>
                <a:cs typeface="Times New Roman" panose="02020603050405020304" pitchFamily="18" charset="0"/>
              </a:rPr>
              <a:t>WORKING VIDEO</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20744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a:solidFill>
                  <a:srgbClr val="FF0000"/>
                </a:solidFill>
                <a:latin typeface="Times New Roman" pitchFamily="18" charset="0"/>
                <a:cs typeface="Times New Roman" pitchFamily="18" charset="0"/>
              </a:rPr>
              <a:t>CONCLUSION </a:t>
            </a:r>
            <a:r>
              <a:rPr lang="en-US" dirty="0"/>
              <a:t/>
            </a:r>
            <a:br>
              <a:rPr lang="en-US" dirty="0"/>
            </a:br>
            <a:endParaRPr lang="en-US" dirty="0"/>
          </a:p>
        </p:txBody>
      </p:sp>
      <p:sp>
        <p:nvSpPr>
          <p:cNvPr id="3" name="Content Placeholder 2"/>
          <p:cNvSpPr>
            <a:spLocks noGrp="1"/>
          </p:cNvSpPr>
          <p:nvPr>
            <p:ph idx="1"/>
          </p:nvPr>
        </p:nvSpPr>
        <p:spPr>
          <a:xfrm>
            <a:off x="457200" y="990600"/>
            <a:ext cx="8229600" cy="5135563"/>
          </a:xfrm>
        </p:spPr>
        <p:txBody>
          <a:bodyPr>
            <a:normAutofit fontScale="85000" lnSpcReduction="10000"/>
          </a:bodyPr>
          <a:lstStyle/>
          <a:p>
            <a:pPr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In this project we have interfaced the robot with different kinds of I/O devices and our method allows for storing more programs to enhance more functionality. From our work, we deduced that in comparison to humans, robots can be much stronger and are therefore able to lift heavier weights and exert larger forces. They can be very precise in their movements, reduce </a:t>
            </a:r>
            <a:r>
              <a:rPr lang="en-IN" sz="2400" dirty="0" err="1">
                <a:latin typeface="Times New Roman" panose="02020603050405020304" pitchFamily="18" charset="0"/>
                <a:cs typeface="Times New Roman" panose="02020603050405020304" pitchFamily="18" charset="0"/>
              </a:rPr>
              <a:t>labor</a:t>
            </a:r>
            <a:r>
              <a:rPr lang="en-IN" sz="2400" dirty="0">
                <a:latin typeface="Times New Roman" panose="02020603050405020304" pitchFamily="18" charset="0"/>
                <a:cs typeface="Times New Roman" panose="02020603050405020304" pitchFamily="18" charset="0"/>
              </a:rPr>
              <a:t> costs, improve working conditions, reduce material wastage and improve product quality.</a:t>
            </a:r>
          </a:p>
          <a:p>
            <a:pPr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 This is why they’re very important in industries because the overall objective of industrial engineering is productivity. In this project, the procedure of building an articulated arm robot using a microcontroller (node </a:t>
            </a:r>
            <a:r>
              <a:rPr lang="en-IN" sz="2400" dirty="0" err="1">
                <a:latin typeface="Times New Roman" panose="02020603050405020304" pitchFamily="18" charset="0"/>
                <a:cs typeface="Times New Roman" panose="02020603050405020304" pitchFamily="18" charset="0"/>
              </a:rPr>
              <a:t>mcu</a:t>
            </a:r>
            <a:r>
              <a:rPr lang="en-IN" sz="2400" dirty="0">
                <a:latin typeface="Times New Roman" panose="02020603050405020304" pitchFamily="18" charset="0"/>
                <a:cs typeface="Times New Roman" panose="02020603050405020304" pitchFamily="18" charset="0"/>
              </a:rPr>
              <a:t> 32) and servo motors with the help of PWM has been discussed. The building procedure consists of building the kinematic structure of robot, hardware design and implementation, software design and implementation and microcontroller programming. It is important to recall that each servo motor has a different pulse width range where a pulse can have different effects on each servo, therefore it is important to first simulate the system and then implement it accordingly. Different values of the oscillator can cause the system to not operate properly.</a:t>
            </a:r>
          </a:p>
          <a:p>
            <a:pPr>
              <a:buFont typeface="Wingdings" panose="05000000000000000000" pitchFamily="2" charset="2"/>
              <a:buChar char="Ø"/>
            </a:pP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a:solidFill>
                  <a:srgbClr val="FF0000"/>
                </a:solidFill>
                <a:latin typeface="Times New Roman" pitchFamily="18" charset="0"/>
                <a:cs typeface="Times New Roman" pitchFamily="18" charset="0"/>
              </a:rPr>
              <a:t>REFERENCES</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914400" lvl="1" indent="-457200">
              <a:buFont typeface="+mj-lt"/>
              <a:buAutoNum type="arabicPeriod"/>
            </a:pPr>
            <a:r>
              <a:rPr lang="en-IN" sz="2000" dirty="0">
                <a:latin typeface="Times New Roman" panose="02020603050405020304" pitchFamily="18" charset="0"/>
                <a:cs typeface="Times New Roman" panose="02020603050405020304" pitchFamily="18" charset="0"/>
              </a:rPr>
              <a:t>Sanjay Lakshmi Narayan, Shweta Patel, “Position Control of Pick and Place Robotic </a:t>
            </a:r>
            <a:r>
              <a:rPr lang="en-IN" sz="2000" u="sng" dirty="0">
                <a:latin typeface="Times New Roman" panose="02020603050405020304" pitchFamily="18" charset="0"/>
                <a:cs typeface="Times New Roman" panose="02020603050405020304" pitchFamily="18" charset="0"/>
              </a:rPr>
              <a:t>Arm”, Department of Electrical Engineering MS Rakaia Technology, Bangalore, India. </a:t>
            </a:r>
            <a:endParaRPr lang="en-IN" sz="20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IN" sz="2000" dirty="0">
                <a:latin typeface="Times New Roman" panose="02020603050405020304" pitchFamily="18" charset="0"/>
                <a:cs typeface="Times New Roman" panose="02020603050405020304" pitchFamily="18" charset="0"/>
              </a:rPr>
              <a:t>Design and fabrication of pick and place robotic arm by Dr Sunil Kumar </a:t>
            </a:r>
            <a:r>
              <a:rPr lang="en-IN" sz="2000" dirty="0" err="1">
                <a:latin typeface="Times New Roman" panose="02020603050405020304" pitchFamily="18" charset="0"/>
                <a:cs typeface="Times New Roman" panose="02020603050405020304" pitchFamily="18" charset="0"/>
              </a:rPr>
              <a:t>Talakayala</a:t>
            </a:r>
            <a:r>
              <a:rPr lang="en-IN" sz="2000" dirty="0">
                <a:latin typeface="Times New Roman" panose="02020603050405020304" pitchFamily="18" charset="0"/>
                <a:cs typeface="Times New Roman" panose="02020603050405020304" pitchFamily="18" charset="0"/>
              </a:rPr>
              <a:t>, Research gate 343738510.</a:t>
            </a:r>
          </a:p>
          <a:p>
            <a:pPr marL="914400" lvl="1" indent="-457200">
              <a:buFont typeface="+mj-lt"/>
              <a:buAutoNum type="arabicPeriod"/>
            </a:pPr>
            <a:r>
              <a:rPr lang="en-IN" sz="2000" dirty="0" err="1">
                <a:latin typeface="Times New Roman" panose="02020603050405020304" pitchFamily="18" charset="0"/>
                <a:cs typeface="Times New Roman" panose="02020603050405020304" pitchFamily="18" charset="0"/>
              </a:rPr>
              <a:t>Nikku</a:t>
            </a:r>
            <a:r>
              <a:rPr lang="en-IN" sz="2000" dirty="0">
                <a:latin typeface="Times New Roman" panose="02020603050405020304" pitchFamily="18" charset="0"/>
                <a:cs typeface="Times New Roman" panose="02020603050405020304" pitchFamily="18" charset="0"/>
              </a:rPr>
              <a:t>, S., “Introduction to Robotics” USA: John Wiley &amp; Sons, 2011.</a:t>
            </a:r>
          </a:p>
          <a:p>
            <a:pPr marL="914400" lvl="1" indent="-457200">
              <a:buFont typeface="+mj-lt"/>
              <a:buAutoNum type="arabicPeriod"/>
            </a:pPr>
            <a:r>
              <a:rPr lang="en-IN" sz="2000" dirty="0" err="1">
                <a:latin typeface="Times New Roman" panose="02020603050405020304" pitchFamily="18" charset="0"/>
                <a:cs typeface="Times New Roman" panose="02020603050405020304" pitchFamily="18" charset="0"/>
              </a:rPr>
              <a:t>Haidari</a:t>
            </a:r>
            <a:r>
              <a:rPr lang="en-IN" sz="2000" dirty="0">
                <a:latin typeface="Times New Roman" panose="02020603050405020304" pitchFamily="18" charset="0"/>
                <a:cs typeface="Times New Roman" panose="02020603050405020304" pitchFamily="18" charset="0"/>
              </a:rPr>
              <a:t>, A. M. A., </a:t>
            </a:r>
            <a:r>
              <a:rPr lang="en-IN" sz="2000" dirty="0" err="1">
                <a:latin typeface="Times New Roman" panose="02020603050405020304" pitchFamily="18" charset="0"/>
                <a:cs typeface="Times New Roman" panose="02020603050405020304" pitchFamily="18" charset="0"/>
              </a:rPr>
              <a:t>Benachiba</a:t>
            </a:r>
            <a:r>
              <a:rPr lang="en-IN" sz="2000" dirty="0">
                <a:latin typeface="Times New Roman" panose="02020603050405020304" pitchFamily="18" charset="0"/>
                <a:cs typeface="Times New Roman" panose="02020603050405020304" pitchFamily="18" charset="0"/>
              </a:rPr>
              <a:t>, C., </a:t>
            </a:r>
            <a:r>
              <a:rPr lang="en-IN" sz="2000" dirty="0" err="1">
                <a:latin typeface="Times New Roman" panose="02020603050405020304" pitchFamily="18" charset="0"/>
                <a:cs typeface="Times New Roman" panose="02020603050405020304" pitchFamily="18" charset="0"/>
              </a:rPr>
              <a:t>Zahir</a:t>
            </a:r>
            <a:r>
              <a:rPr lang="en-IN" sz="2000" dirty="0">
                <a:latin typeface="Times New Roman" panose="02020603050405020304" pitchFamily="18" charset="0"/>
                <a:cs typeface="Times New Roman" panose="02020603050405020304" pitchFamily="18" charset="0"/>
              </a:rPr>
              <a:t>, M., “Software Interfacing of Servo Motor with Microcontroller”, Journal of Electrical Systems (JES), pp.84-99, </a:t>
            </a:r>
            <a:r>
              <a:rPr lang="en-IN" sz="2000" dirty="0" smtClean="0">
                <a:latin typeface="Times New Roman" panose="02020603050405020304" pitchFamily="18" charset="0"/>
                <a:cs typeface="Times New Roman" panose="02020603050405020304" pitchFamily="18" charset="0"/>
              </a:rPr>
              <a:t>2013.</a:t>
            </a:r>
          </a:p>
          <a:p>
            <a:pPr marL="914400" lvl="1" indent="-457200">
              <a:buFont typeface="+mj-lt"/>
              <a:buAutoNum type="arabicPeriod"/>
            </a:pPr>
            <a:r>
              <a:rPr lang="en-IN" sz="2000" dirty="0" smtClean="0">
                <a:latin typeface="Times New Roman" panose="02020603050405020304" pitchFamily="18" charset="0"/>
                <a:cs typeface="Times New Roman" panose="02020603050405020304" pitchFamily="18" charset="0"/>
              </a:rPr>
              <a:t>International </a:t>
            </a:r>
            <a:r>
              <a:rPr lang="en-IN" sz="2000" dirty="0">
                <a:latin typeface="Times New Roman" panose="02020603050405020304" pitchFamily="18" charset="0"/>
                <a:cs typeface="Times New Roman" panose="02020603050405020304" pitchFamily="18" charset="0"/>
              </a:rPr>
              <a:t>federation of robotics (IFR), “World Robotics”, Switzerland: United Nation, 2005.</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lstStyle/>
          <a:p>
            <a:pPr algn="ctr">
              <a:buNone/>
            </a:pPr>
            <a:endParaRPr lang="en-US" dirty="0">
              <a:solidFill>
                <a:srgbClr val="FF0000"/>
              </a:solidFill>
              <a:latin typeface="Times New Roman" pitchFamily="18" charset="0"/>
              <a:cs typeface="Times New Roman" pitchFamily="18" charset="0"/>
            </a:endParaRPr>
          </a:p>
          <a:p>
            <a:pPr algn="ctr">
              <a:buNone/>
            </a:pPr>
            <a:endParaRPr lang="en-US" dirty="0">
              <a:solidFill>
                <a:srgbClr val="FF0000"/>
              </a:solidFill>
              <a:latin typeface="Times New Roman" pitchFamily="18" charset="0"/>
              <a:cs typeface="Times New Roman" pitchFamily="18" charset="0"/>
            </a:endParaRPr>
          </a:p>
          <a:p>
            <a:pPr algn="ctr">
              <a:buNone/>
            </a:pPr>
            <a:endParaRPr lang="en-US" dirty="0">
              <a:solidFill>
                <a:srgbClr val="FF0000"/>
              </a:solidFill>
              <a:latin typeface="Times New Roman" pitchFamily="18" charset="0"/>
              <a:cs typeface="Times New Roman" pitchFamily="18" charset="0"/>
            </a:endParaRPr>
          </a:p>
          <a:p>
            <a:pPr algn="ctr">
              <a:buNone/>
            </a:pPr>
            <a:r>
              <a:rPr lang="en-US" dirty="0">
                <a:solidFill>
                  <a:srgbClr val="FF0000"/>
                </a:solidFill>
                <a:latin typeface="Times New Roman" pitchFamily="18" charset="0"/>
                <a:cs typeface="Times New Roman" pitchFamily="18" charset="0"/>
              </a:rPr>
              <a:t>THANK YOU</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FF0000"/>
                </a:solidFill>
                <a:latin typeface="Times New Roman" pitchFamily="18" charset="0"/>
                <a:cs typeface="Times New Roman" pitchFamily="18" charset="0"/>
              </a:rPr>
              <a:t>INTRODUCTION</a:t>
            </a:r>
            <a:endParaRPr lang="en-US" sz="36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417638"/>
            <a:ext cx="8382000" cy="4525962"/>
          </a:xfrm>
        </p:spPr>
        <p:txBody>
          <a:bodyPr>
            <a:noAutofit/>
          </a:bodyPr>
          <a:lstStyle/>
          <a:p>
            <a:pPr marL="0" indent="0" algn="just">
              <a:buNone/>
            </a:pPr>
            <a:r>
              <a:rPr lang="en-IN" sz="2000" dirty="0">
                <a:latin typeface="Times New Roman" panose="02020603050405020304" pitchFamily="18" charset="0"/>
                <a:cs typeface="Times New Roman" panose="02020603050405020304" pitchFamily="18" charset="0"/>
              </a:rPr>
              <a:t>The first usage of the word ‘robot’ was in a 1921 Czech science fiction play – ‘</a:t>
            </a:r>
            <a:r>
              <a:rPr lang="en-IN" sz="2000" dirty="0" err="1">
                <a:latin typeface="Times New Roman" panose="02020603050405020304" pitchFamily="18" charset="0"/>
                <a:cs typeface="Times New Roman" panose="02020603050405020304" pitchFamily="18" charset="0"/>
              </a:rPr>
              <a:t>Rossum’s</a:t>
            </a:r>
            <a:r>
              <a:rPr lang="en-IN" sz="2000" dirty="0">
                <a:latin typeface="Times New Roman" panose="02020603050405020304" pitchFamily="18" charset="0"/>
                <a:cs typeface="Times New Roman" panose="02020603050405020304" pitchFamily="18" charset="0"/>
              </a:rPr>
              <a:t> Universal Robots’ – by </a:t>
            </a:r>
            <a:r>
              <a:rPr lang="en-IN" sz="2000" dirty="0" err="1">
                <a:latin typeface="Times New Roman" panose="02020603050405020304" pitchFamily="18" charset="0"/>
                <a:cs typeface="Times New Roman" panose="02020603050405020304" pitchFamily="18" charset="0"/>
              </a:rPr>
              <a:t>Karel</a:t>
            </a:r>
            <a:r>
              <a:rPr lang="en-IN" sz="2000" dirty="0">
                <a:latin typeface="Times New Roman" panose="02020603050405020304" pitchFamily="18" charset="0"/>
                <a:cs typeface="Times New Roman" panose="02020603050405020304" pitchFamily="18" charset="0"/>
              </a:rPr>
              <a:t> Capek. The robots were artificial people or androids and the word was derived from the word ‘</a:t>
            </a:r>
            <a:r>
              <a:rPr lang="en-IN" sz="2000" dirty="0" err="1">
                <a:latin typeface="Times New Roman" panose="02020603050405020304" pitchFamily="18" charset="0"/>
                <a:cs typeface="Times New Roman" panose="02020603050405020304" pitchFamily="18" charset="0"/>
              </a:rPr>
              <a:t>Robata</a:t>
            </a:r>
            <a:r>
              <a:rPr lang="en-IN" sz="2000" dirty="0">
                <a:latin typeface="Times New Roman" panose="02020603050405020304" pitchFamily="18" charset="0"/>
                <a:cs typeface="Times New Roman" panose="02020603050405020304" pitchFamily="18" charset="0"/>
              </a:rPr>
              <a:t>’, a Czech word for slave. A question of perpetual interest is to define a robot. Since the beginning of the study of robotics, there has been some controversy in the definition of a robot. So long as the evolution of robotics continues, the definition of the robot will change from time to time, depending on the technological advances in its sensory capability and level of intelligence. However, the most widely accepted definition of a robot was given by the Robotic Institute of America (RIA) in </a:t>
            </a:r>
            <a:r>
              <a:rPr lang="en-IN" sz="2000" dirty="0" smtClean="0">
                <a:latin typeface="Times New Roman" panose="02020603050405020304" pitchFamily="18" charset="0"/>
                <a:cs typeface="Times New Roman" panose="02020603050405020304" pitchFamily="18" charset="0"/>
              </a:rPr>
              <a:t>1979. Robotic </a:t>
            </a:r>
            <a:r>
              <a:rPr lang="en-IN" sz="2000" dirty="0">
                <a:latin typeface="Times New Roman" panose="02020603050405020304" pitchFamily="18" charset="0"/>
                <a:cs typeface="Times New Roman" panose="02020603050405020304" pitchFamily="18" charset="0"/>
              </a:rPr>
              <a:t>manipulators resembling the human arm is known as robotic arms. They are constructed by a structure consisting of structurally robust links coupled by either rotational joints or translating joints. A robotic arm is thus a type of mechanically coupled or joined arm, run by programmable commands, with similar functions to a human arm. It may be the sum total of the mechanism links or may be part of a more complex sized robot.</a:t>
            </a:r>
            <a:endParaRPr lang="en-US" sz="19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609600"/>
            <a:ext cx="8229600" cy="5152561"/>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381000"/>
            <a:ext cx="8229600" cy="5745163"/>
          </a:xfrm>
        </p:spPr>
        <p:txBody>
          <a:bodyPr>
            <a:normAutofit fontScale="62500" lnSpcReduction="20000"/>
          </a:bodyPr>
          <a:lstStyle/>
          <a:p>
            <a:pPr>
              <a:buNone/>
            </a:pPr>
            <a:r>
              <a:rPr lang="en-US" sz="4500" b="1" dirty="0">
                <a:solidFill>
                  <a:srgbClr val="FF0000"/>
                </a:solidFill>
                <a:latin typeface="Times New Roman" pitchFamily="18" charset="0"/>
                <a:cs typeface="Times New Roman" pitchFamily="18" charset="0"/>
              </a:rPr>
              <a:t>Functions of the </a:t>
            </a:r>
            <a:r>
              <a:rPr lang="en-US" sz="4500" b="1" dirty="0" smtClean="0">
                <a:solidFill>
                  <a:srgbClr val="FF0000"/>
                </a:solidFill>
                <a:latin typeface="Times New Roman" pitchFamily="18" charset="0"/>
                <a:cs typeface="Times New Roman" pitchFamily="18" charset="0"/>
              </a:rPr>
              <a:t>Robotic Arm:</a:t>
            </a:r>
            <a:endParaRPr lang="en-US" sz="4500" dirty="0">
              <a:solidFill>
                <a:srgbClr val="FF0000"/>
              </a:solidFill>
              <a:latin typeface="Times New Roman" pitchFamily="18" charset="0"/>
              <a:cs typeface="Times New Roman"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This work is able to successfully accomplish the defined functionality. A sample robot which can rotate, magnetize an object, lower and raise its arm, by being controlled by the ESP 32 There are four buttons being controlled by the control unit at the base of the arm:</a:t>
            </a: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1) ON/OFF: the ON button puts on the system while the OFF button puts off the system </a:t>
            </a: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2) START/STOP: the START button starts the movement of the whole arm from its reset point, while the STOP button takes the arm back to its reset button after completion of its movement. </a:t>
            </a: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3) RIGHT-LEFT/LEFT-RIGHT: when this button is switched to the RIGHT-LEFT part it causes movement from right to left, while the LEFT-RIGHT part causes movement from left to right. </a:t>
            </a: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4) 4.180/90: when the button is on 180, it causes a rotation of 180 degree of the base stepper motor, but when put on 90 degrees, it causes rotation of 90 degrees.  </a:t>
            </a: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DESIGN PROCEDURE FACTORS TO BE CONSIDERED</a:t>
            </a: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The various factors to be considered while designing of pick and place robots are been discussed as follows. The factors are all important while designing procedure of the robot.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1143000"/>
          </a:xfrm>
        </p:spPr>
        <p:txBody>
          <a:bodyPr/>
          <a:lstStyle/>
          <a:p>
            <a:r>
              <a:rPr lang="en-US" sz="3200" dirty="0">
                <a:solidFill>
                  <a:srgbClr val="FF0000"/>
                </a:solidFill>
                <a:latin typeface="Times New Roman" pitchFamily="18" charset="0"/>
                <a:cs typeface="Times New Roman" pitchFamily="18" charset="0"/>
              </a:rPr>
              <a:t>Methodology</a:t>
            </a:r>
            <a:r>
              <a:rPr lang="en-US" dirty="0"/>
              <a:t> </a:t>
            </a:r>
          </a:p>
        </p:txBody>
      </p:sp>
      <p:sp>
        <p:nvSpPr>
          <p:cNvPr id="8" name="Rectangle 7"/>
          <p:cNvSpPr/>
          <p:nvPr/>
        </p:nvSpPr>
        <p:spPr>
          <a:xfrm>
            <a:off x="3429000" y="1219200"/>
            <a:ext cx="2743200" cy="609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latin typeface="Times New Roman" pitchFamily="18" charset="0"/>
                <a:cs typeface="Times New Roman" pitchFamily="18" charset="0"/>
              </a:rPr>
              <a:t>Study the literature review  </a:t>
            </a:r>
          </a:p>
        </p:txBody>
      </p:sp>
      <p:sp>
        <p:nvSpPr>
          <p:cNvPr id="9" name="Down Arrow 8"/>
          <p:cNvSpPr/>
          <p:nvPr/>
        </p:nvSpPr>
        <p:spPr>
          <a:xfrm>
            <a:off x="4610100" y="1828800"/>
            <a:ext cx="381000" cy="3775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439391" y="3161142"/>
            <a:ext cx="2743200" cy="609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latin typeface="Times New Roman" pitchFamily="18" charset="0"/>
                <a:cs typeface="Times New Roman" pitchFamily="18" charset="0"/>
              </a:rPr>
              <a:t>Getting Started With Arduino Board</a:t>
            </a:r>
          </a:p>
        </p:txBody>
      </p:sp>
      <p:sp>
        <p:nvSpPr>
          <p:cNvPr id="11" name="Down Arrow 10"/>
          <p:cNvSpPr/>
          <p:nvPr/>
        </p:nvSpPr>
        <p:spPr>
          <a:xfrm>
            <a:off x="4572000" y="3805377"/>
            <a:ext cx="381000" cy="3486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39391" y="4188689"/>
            <a:ext cx="2743200" cy="609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latin typeface="Times New Roman" pitchFamily="18" charset="0"/>
                <a:cs typeface="Times New Roman" pitchFamily="18" charset="0"/>
              </a:rPr>
              <a:t>Download The Application  </a:t>
            </a:r>
          </a:p>
        </p:txBody>
      </p:sp>
      <p:sp>
        <p:nvSpPr>
          <p:cNvPr id="13" name="Down Arrow 12"/>
          <p:cNvSpPr/>
          <p:nvPr/>
        </p:nvSpPr>
        <p:spPr>
          <a:xfrm>
            <a:off x="4572000" y="4800599"/>
            <a:ext cx="381000" cy="3786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429000" y="5181600"/>
            <a:ext cx="2743200" cy="609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latin typeface="Times New Roman" pitchFamily="18" charset="0"/>
                <a:cs typeface="Times New Roman" pitchFamily="18" charset="0"/>
              </a:rPr>
              <a:t>Code Working</a:t>
            </a:r>
            <a:endParaRPr lang="en-US" dirty="0">
              <a:solidFill>
                <a:schemeClr val="tx1"/>
              </a:solidFill>
              <a:latin typeface="Times New Roman" pitchFamily="18" charset="0"/>
              <a:cs typeface="Times New Roman" pitchFamily="18" charset="0"/>
            </a:endParaRPr>
          </a:p>
        </p:txBody>
      </p:sp>
      <p:sp>
        <p:nvSpPr>
          <p:cNvPr id="15" name="Down Arrow 14"/>
          <p:cNvSpPr/>
          <p:nvPr/>
        </p:nvSpPr>
        <p:spPr>
          <a:xfrm>
            <a:off x="4572000" y="5791200"/>
            <a:ext cx="3810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429000" y="6096000"/>
            <a:ext cx="2743200" cy="609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latin typeface="Times New Roman" pitchFamily="18" charset="0"/>
                <a:cs typeface="Times New Roman" pitchFamily="18" charset="0"/>
              </a:rPr>
              <a:t>Results&amp; Comparison</a:t>
            </a:r>
          </a:p>
        </p:txBody>
      </p:sp>
      <p:sp>
        <p:nvSpPr>
          <p:cNvPr id="2" name="Rectangle 1"/>
          <p:cNvSpPr/>
          <p:nvPr/>
        </p:nvSpPr>
        <p:spPr>
          <a:xfrm>
            <a:off x="3439391" y="2226537"/>
            <a:ext cx="2743200" cy="5334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Selection of materials </a:t>
            </a:r>
            <a:endParaRPr lang="en-IN" dirty="0">
              <a:solidFill>
                <a:schemeClr val="tx1"/>
              </a:solidFill>
            </a:endParaRPr>
          </a:p>
        </p:txBody>
      </p:sp>
      <p:sp>
        <p:nvSpPr>
          <p:cNvPr id="4" name="Down Arrow 3"/>
          <p:cNvSpPr/>
          <p:nvPr/>
        </p:nvSpPr>
        <p:spPr>
          <a:xfrm>
            <a:off x="4600575" y="2798037"/>
            <a:ext cx="400050" cy="3429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b="1" dirty="0" smtClean="0">
                <a:latin typeface="Times New Roman" panose="02020603050405020304" pitchFamily="18" charset="0"/>
                <a:cs typeface="Times New Roman" panose="02020603050405020304" pitchFamily="18" charset="0"/>
              </a:rPr>
              <a:t>COMPONENTS</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ARDUINO NANO</a:t>
            </a:r>
          </a:p>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BATTERY</a:t>
            </a:r>
          </a:p>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SERVO MOTORS</a:t>
            </a:r>
          </a:p>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HC-05</a:t>
            </a:r>
          </a:p>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GRIPPER</a:t>
            </a:r>
          </a:p>
          <a:p>
            <a:pPr>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SWIVEL BASE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87701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IN" sz="3200" b="1" dirty="0">
                <a:latin typeface="Times New Roman" panose="02020603050405020304" pitchFamily="18" charset="0"/>
                <a:cs typeface="Times New Roman" panose="02020603050405020304" pitchFamily="18" charset="0"/>
              </a:rPr>
              <a:t>ARDUINO NANO</a:t>
            </a:r>
            <a:endParaRPr lang="en-IN" sz="3200" dirty="0"/>
          </a:p>
        </p:txBody>
      </p:sp>
      <p:sp>
        <p:nvSpPr>
          <p:cNvPr id="3" name="Content Placeholder 2"/>
          <p:cNvSpPr>
            <a:spLocks noGrp="1"/>
          </p:cNvSpPr>
          <p:nvPr>
            <p:ph idx="1"/>
          </p:nvPr>
        </p:nvSpPr>
        <p:spPr>
          <a:xfrm>
            <a:off x="439615" y="1166018"/>
            <a:ext cx="8229600" cy="5082382"/>
          </a:xfrm>
        </p:spPr>
        <p:txBody>
          <a:bodyPr>
            <a:normAutofit fontScale="92500" lnSpcReduction="10000"/>
          </a:bodyPr>
          <a:lstStyle/>
          <a:p>
            <a:pPr marL="0" indent="0">
              <a:buNone/>
            </a:pPr>
            <a:r>
              <a:rPr lang="en-US" sz="2200" dirty="0">
                <a:latin typeface="Times New Roman" panose="02020603050405020304" pitchFamily="18" charset="0"/>
                <a:cs typeface="Times New Roman" panose="02020603050405020304" pitchFamily="18" charset="0"/>
              </a:rPr>
              <a:t>The Arduino </a:t>
            </a:r>
            <a:r>
              <a:rPr lang="en-US" sz="2200" dirty="0" err="1">
                <a:latin typeface="Times New Roman" panose="02020603050405020304" pitchFamily="18" charset="0"/>
                <a:cs typeface="Times New Roman" panose="02020603050405020304" pitchFamily="18" charset="0"/>
              </a:rPr>
              <a:t>Nano</a:t>
            </a:r>
            <a:r>
              <a:rPr lang="en-US" sz="2200" dirty="0">
                <a:latin typeface="Times New Roman" panose="02020603050405020304" pitchFamily="18" charset="0"/>
                <a:cs typeface="Times New Roman" panose="02020603050405020304" pitchFamily="18" charset="0"/>
              </a:rPr>
              <a:t> is a small, complete, and breadboard-friendly board based on the ATmega328 (Arduino </a:t>
            </a:r>
            <a:r>
              <a:rPr lang="en-US" sz="2200" dirty="0" err="1">
                <a:latin typeface="Times New Roman" panose="02020603050405020304" pitchFamily="18" charset="0"/>
                <a:cs typeface="Times New Roman" panose="02020603050405020304" pitchFamily="18" charset="0"/>
              </a:rPr>
              <a:t>Nano</a:t>
            </a:r>
            <a:r>
              <a:rPr lang="en-US" sz="2200" dirty="0">
                <a:latin typeface="Times New Roman" panose="02020603050405020304" pitchFamily="18" charset="0"/>
                <a:cs typeface="Times New Roman" panose="02020603050405020304" pitchFamily="18" charset="0"/>
              </a:rPr>
              <a:t> 3.x). It has more or less the same functionality of the Arduino </a:t>
            </a:r>
            <a:r>
              <a:rPr lang="en-US" sz="2200" dirty="0" err="1">
                <a:latin typeface="Times New Roman" panose="02020603050405020304" pitchFamily="18" charset="0"/>
                <a:cs typeface="Times New Roman" panose="02020603050405020304" pitchFamily="18" charset="0"/>
              </a:rPr>
              <a:t>Duemilanove</a:t>
            </a:r>
            <a:r>
              <a:rPr lang="en-US" sz="2200" dirty="0">
                <a:latin typeface="Times New Roman" panose="02020603050405020304" pitchFamily="18" charset="0"/>
                <a:cs typeface="Times New Roman" panose="02020603050405020304" pitchFamily="18" charset="0"/>
              </a:rPr>
              <a:t>, but in a different package. It lacks only a DC power jack, and works with a Mini-B USB cable instead of a standard one.</a:t>
            </a:r>
          </a:p>
          <a:p>
            <a:pPr marL="0" indent="0">
              <a:buNone/>
            </a:pPr>
            <a:endParaRPr lang="en-IN" sz="2200" b="1" dirty="0">
              <a:latin typeface="Times New Roman" panose="02020603050405020304" pitchFamily="18" charset="0"/>
              <a:cs typeface="Times New Roman" panose="02020603050405020304" pitchFamily="18" charset="0"/>
            </a:endParaRPr>
          </a:p>
          <a:p>
            <a:pPr marL="0" indent="0">
              <a:buNone/>
            </a:pPr>
            <a:r>
              <a:rPr lang="en-IN" sz="2200" b="1" dirty="0">
                <a:latin typeface="Times New Roman" panose="02020603050405020304" pitchFamily="18" charset="0"/>
                <a:cs typeface="Times New Roman" panose="02020603050405020304" pitchFamily="18" charset="0"/>
              </a:rPr>
              <a:t>SPECIFICATIONS:</a:t>
            </a:r>
            <a:endParaRPr lang="en-US" sz="2200" dirty="0">
              <a:solidFill>
                <a:schemeClr val="bg1"/>
              </a:solidFill>
              <a:highlight>
                <a:srgbClr val="808080"/>
              </a:highlight>
              <a:cs typeface="Times New Roman" panose="02020603050405020304" pitchFamily="18" charset="0"/>
            </a:endParaRP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MICROCONTROLLER             : ATmega328</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OPERATING VOLTAGE           : 5 V</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INPUT VOLTAGE	                     : 7-12V</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DIGITAL I/O PINS                    : 22 (6 of which are PWM)</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ANALOG IN PINS                    : 8</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DC CURRENT PER I/O PINS : 40 mA (I/O Pins)</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FLASH MEMORY                    : 32 KB of which 2 KB used by </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                                                         boot loader</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SRAM                                        : 2 KB</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CLOCK SPEED                       :16 MHz</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EEPROM                                  :1 KB</a:t>
            </a:r>
          </a:p>
          <a:p>
            <a:pPr>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2716609"/>
            <a:ext cx="3505200" cy="1981200"/>
          </a:xfrm>
          <a:prstGeom prst="rect">
            <a:avLst/>
          </a:prstGeom>
        </p:spPr>
      </p:pic>
    </p:spTree>
    <p:extLst>
      <p:ext uri="{BB962C8B-B14F-4D97-AF65-F5344CB8AC3E}">
        <p14:creationId xmlns:p14="http://schemas.microsoft.com/office/powerpoint/2010/main" val="26424815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295</TotalTime>
  <Words>1693</Words>
  <Application>Microsoft Office PowerPoint</Application>
  <PresentationFormat>On-screen Show (4:3)</PresentationFormat>
  <Paragraphs>199</Paragraphs>
  <Slides>33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Times New Roman</vt:lpstr>
      <vt:lpstr>Wingdings</vt:lpstr>
      <vt:lpstr>Office Theme</vt:lpstr>
      <vt:lpstr>FABRICATION OF THREE DEGREES OF FREEDOM ROBOTIC ARM </vt:lpstr>
      <vt:lpstr>List of contents</vt:lpstr>
      <vt:lpstr>ABSTRACT</vt:lpstr>
      <vt:lpstr>INTRODUCTION</vt:lpstr>
      <vt:lpstr>PowerPoint Presentation</vt:lpstr>
      <vt:lpstr>PowerPoint Presentation</vt:lpstr>
      <vt:lpstr>Methodology </vt:lpstr>
      <vt:lpstr>COMPONENTS</vt:lpstr>
      <vt:lpstr>ARDUINO NANO</vt:lpstr>
      <vt:lpstr>Battery</vt:lpstr>
      <vt:lpstr>SERVO MOTOR (MG995)</vt:lpstr>
      <vt:lpstr>HC-05</vt:lpstr>
      <vt:lpstr>GRIPPER</vt:lpstr>
      <vt:lpstr>SWIVEL BASE</vt:lpstr>
      <vt:lpstr>INTRODUCTION TO PRO/E</vt:lpstr>
      <vt:lpstr>DIMENSIONS OF ROBOTIC ARM</vt:lpstr>
      <vt:lpstr>PowerPoint Presentation</vt:lpstr>
      <vt:lpstr>3D Model of Robotic Arm</vt:lpstr>
      <vt:lpstr>NODE MCU</vt:lpstr>
      <vt:lpstr>HOLDING JAW</vt:lpstr>
      <vt:lpstr>LINK 1</vt:lpstr>
      <vt:lpstr>LINK 2</vt:lpstr>
      <vt:lpstr>MAIN BASE ATTACH</vt:lpstr>
      <vt:lpstr>ROTATE ATTACHMENT</vt:lpstr>
      <vt:lpstr>BASE</vt:lpstr>
      <vt:lpstr>PCB</vt:lpstr>
      <vt:lpstr>RESULTS</vt:lpstr>
      <vt:lpstr>SERVO MOTOR TESTING</vt:lpstr>
      <vt:lpstr>APPLICATIONS</vt:lpstr>
      <vt:lpstr>WORKING VIDEO</vt:lpstr>
      <vt:lpstr>CONCLUSION  </vt:lpstr>
      <vt:lpstr>REFERENCES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SONY</dc:creator>
  <cp:lastModifiedBy>HARI TEJA</cp:lastModifiedBy>
  <cp:revision>83</cp:revision>
  <dcterms:created xsi:type="dcterms:W3CDTF">2021-07-23T07:46:54Z</dcterms:created>
  <dcterms:modified xsi:type="dcterms:W3CDTF">2022-06-28T01:46:56Z</dcterms:modified>
</cp:coreProperties>
</file>